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60000"/>
    <a:srgbClr val="7A8ECA"/>
    <a:srgbClr val="3A36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087" autoAdjust="0"/>
    <p:restoredTop sz="95036" autoAdjust="0"/>
  </p:normalViewPr>
  <p:slideViewPr>
    <p:cSldViewPr snapToGrid="0">
      <p:cViewPr>
        <p:scale>
          <a:sx n="100" d="100"/>
          <a:sy n="100" d="100"/>
        </p:scale>
        <p:origin x="144" y="4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F1B41C-E69F-86C1-481E-D3CFB86484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8F4DA14-A661-3125-92C8-3119461BC6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B453CE5-F577-3111-B900-A9FFE60F5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9D6D1-8B35-470E-8DA2-8B5622F84930}" type="datetimeFigureOut">
              <a:rPr lang="pt-BR" smtClean="0"/>
              <a:t>04/12/2025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2F8D5E8-7292-7716-26EF-AEC23E22C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1FEF98F-2525-11BA-418F-1D673C804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80675-EC22-4921-952B-D950B24629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1679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F311E1-CE22-AE36-E8BB-E08E3CF28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A6F0B51-A400-9737-D5C2-AB98C16BDE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A8002AF-FB9D-60C6-708B-D7B2BBC91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9D6D1-8B35-470E-8DA2-8B5622F84930}" type="datetimeFigureOut">
              <a:rPr lang="pt-BR" smtClean="0"/>
              <a:t>04/12/2025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40D4FB3-1558-4C30-B618-7A1771939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E86E3C2-6A9A-C168-9D1F-A20E47908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80675-EC22-4921-952B-D950B24629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7410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507146-1618-1AB0-6BB8-5384FECD6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00E8182-E3A3-45A7-D0E3-6550DAAA0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A7EE63E-2087-A8E0-68E0-524A09CAB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9D6D1-8B35-470E-8DA2-8B5622F84930}" type="datetimeFigureOut">
              <a:rPr lang="pt-BR" smtClean="0"/>
              <a:t>04/12/2025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F31C484-2EA3-2823-73F2-27E79F29F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B46B53A-0392-604F-860A-3672EF835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80675-EC22-4921-952B-D950B24629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2930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C1CADA-F34E-7E85-BDAF-34E7E6D03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1356E50-9DCE-CECE-A4F7-E8724ADB7C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F10FC50-5187-782B-41E1-4AFE15519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B8DD8BD-F51D-5564-91BB-EAEE24588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9D6D1-8B35-470E-8DA2-8B5622F84930}" type="datetimeFigureOut">
              <a:rPr lang="pt-BR" smtClean="0"/>
              <a:t>04/12/2025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14FC3D6-4B0B-53D8-CB58-A1D953F8A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2143FD8-55EB-997E-84F3-8D45DECA3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80675-EC22-4921-952B-D950B24629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7044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F241FC-DF6E-6D4A-5FA5-E333C1F1F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E87B6A9-DA92-2EA1-7969-4F37F1B0DE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A0BA57F-0D7F-7802-2922-7AE8DEBFB4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31E3C92-5C00-759C-FBAB-189A92ACCD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5F9A24C-FA4A-61F0-B01D-0392E2596B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C486FEC-86DB-DECE-177C-A30D26EF2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9D6D1-8B35-470E-8DA2-8B5622F84930}" type="datetimeFigureOut">
              <a:rPr lang="pt-BR" smtClean="0"/>
              <a:t>04/12/2025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A156314-4E7C-7F75-D42E-82B0709F3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C9E43C4-1A42-E38B-056F-CE67EA9B5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80675-EC22-4921-952B-D950B24629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3477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817439-7FA6-0E32-32C0-F536C5E8D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C72D616-7CF6-19EF-E054-E65AF25FA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9D6D1-8B35-470E-8DA2-8B5622F84930}" type="datetimeFigureOut">
              <a:rPr lang="pt-BR" smtClean="0"/>
              <a:t>04/12/2025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C82AA85-792D-5C0F-F53E-1AD49AF1C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95427E8-4440-BBC6-1E8C-8098DDAEF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80675-EC22-4921-952B-D950B24629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0432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D896FA3-8EF5-07F6-60B1-2BC4564B2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9D6D1-8B35-470E-8DA2-8B5622F84930}" type="datetimeFigureOut">
              <a:rPr lang="pt-BR" smtClean="0"/>
              <a:t>04/12/2025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BD7BF0C-1B0F-8BB7-7321-3C61E1C23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B297B41-B690-31A3-17BF-A0C39B206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80675-EC22-4921-952B-D950B24629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2944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A98DF2-9A30-C936-CF68-D45D8C5F1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DEE59CF-288B-4262-31F7-5DC9C2BE86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26A06DB-2D37-9C99-033B-3E5CC084B9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5A7EE0B-4B74-EB62-C148-DA82DDC9C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9D6D1-8B35-470E-8DA2-8B5622F84930}" type="datetimeFigureOut">
              <a:rPr lang="pt-BR" smtClean="0"/>
              <a:t>04/12/2025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2A03065-4BE7-E65C-4C95-F76857DDB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927B52B-8697-E846-AF46-1B6DC273E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80675-EC22-4921-952B-D950B24629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8941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5A66DD-F6B7-ACF0-C4DC-B4A40E0A1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63F107F-B07A-2402-7C43-F6129093EF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D8B411E-A65D-39B9-CF64-77CF41F812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3D09A26-F6CC-1AA9-2AD1-E6CB111FE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9D6D1-8B35-470E-8DA2-8B5622F84930}" type="datetimeFigureOut">
              <a:rPr lang="pt-BR" smtClean="0"/>
              <a:t>04/12/2025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44F8F3D-48FA-4159-2B32-A486BC763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6F86A76-5491-F4ED-6B63-0FCD87083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80675-EC22-4921-952B-D950B24629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5758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06B150-B309-F4D7-48B8-0388A0FF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A56B31D-761E-C361-CD76-51CC8437AC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E9ECB92-AA4C-5F13-7A35-87B382798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9D6D1-8B35-470E-8DA2-8B5622F84930}" type="datetimeFigureOut">
              <a:rPr lang="pt-BR" smtClean="0"/>
              <a:t>04/12/2025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EA56F68-CCE5-329B-0384-2D14AE18E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8F137DA-90C1-4424-BE7E-0148BCAC6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80675-EC22-4921-952B-D950B24629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0490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BF3996D-3B40-6DE9-13EE-2C193EBC2B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956346B-9DD4-2107-C4E8-0DC5958DE6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2DA0640-E991-3C6B-BFBF-BA698C197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9D6D1-8B35-470E-8DA2-8B5622F84930}" type="datetimeFigureOut">
              <a:rPr lang="pt-BR" smtClean="0"/>
              <a:t>04/12/2025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2128C41-11AE-2A58-4D38-019AA68E3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03A8E4D-99E4-B2CE-92B7-5206F7C2B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80675-EC22-4921-952B-D950B24629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2194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89F96F8-AC42-B557-0A19-37990B5A5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2CE4B76-A93A-A862-C811-332359C461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A10AB86-C9D6-8656-D523-1615321120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19D6D1-8B35-470E-8DA2-8B5622F84930}" type="datetimeFigureOut">
              <a:rPr lang="pt-BR" smtClean="0"/>
              <a:t>04/12/2025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8233201-9709-7B57-166E-0ABA53400A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B3AEA4C-802C-A7AB-C73B-285FF78AE8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980675-EC22-4921-952B-D950B24629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9325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openxmlformats.org/officeDocument/2006/relationships/image" Target="../media/image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9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openxmlformats.org/officeDocument/2006/relationships/image" Target="../media/image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10" Type="http://schemas.microsoft.com/office/2007/relationships/hdphoto" Target="../media/hdphoto2.wdp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openxmlformats.org/officeDocument/2006/relationships/image" Target="../media/image3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10.png"/><Relationship Id="rId5" Type="http://schemas.openxmlformats.org/officeDocument/2006/relationships/image" Target="../media/image5.sv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hyperlink" Target="https://pt.vecteezy.com/png/18250930-sinal-de-seta-direcional-em-fundo-transparente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microsoft.com/office/2007/relationships/hdphoto" Target="../media/hdphoto1.wdp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9.png"/><Relationship Id="rId5" Type="http://schemas.openxmlformats.org/officeDocument/2006/relationships/image" Target="../media/image4.png"/><Relationship Id="rId10" Type="http://schemas.openxmlformats.org/officeDocument/2006/relationships/image" Target="../media/image11.png"/><Relationship Id="rId4" Type="http://schemas.openxmlformats.org/officeDocument/2006/relationships/image" Target="../media/image12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hdphoto" Target="../media/hdphoto1.wdp"/><Relationship Id="rId7" Type="http://schemas.openxmlformats.org/officeDocument/2006/relationships/image" Target="../media/image5.svg"/><Relationship Id="rId12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11.png"/><Relationship Id="rId5" Type="http://schemas.openxmlformats.org/officeDocument/2006/relationships/image" Target="../media/image13.gif"/><Relationship Id="rId10" Type="http://schemas.openxmlformats.org/officeDocument/2006/relationships/image" Target="../media/image10.png"/><Relationship Id="rId4" Type="http://schemas.openxmlformats.org/officeDocument/2006/relationships/image" Target="../media/image12.png"/><Relationship Id="rId9" Type="http://schemas.openxmlformats.org/officeDocument/2006/relationships/image" Target="../media/image3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openxmlformats.org/officeDocument/2006/relationships/image" Target="../media/image3.svg"/><Relationship Id="rId12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16.png"/><Relationship Id="rId5" Type="http://schemas.openxmlformats.org/officeDocument/2006/relationships/image" Target="../media/image5.svg"/><Relationship Id="rId10" Type="http://schemas.openxmlformats.org/officeDocument/2006/relationships/image" Target="../media/image15.png"/><Relationship Id="rId4" Type="http://schemas.openxmlformats.org/officeDocument/2006/relationships/image" Target="../media/image4.png"/><Relationship Id="rId9" Type="http://schemas.openxmlformats.org/officeDocument/2006/relationships/image" Target="../media/image14.png"/><Relationship Id="rId14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microsoft.com/office/2007/relationships/hdphoto" Target="../media/hdphoto4.wdp"/><Relationship Id="rId3" Type="http://schemas.microsoft.com/office/2007/relationships/hdphoto" Target="../media/hdphoto1.wdp"/><Relationship Id="rId7" Type="http://schemas.openxmlformats.org/officeDocument/2006/relationships/image" Target="../media/image3.svg"/><Relationship Id="rId12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microsoft.com/office/2007/relationships/hdphoto" Target="../media/hdphoto3.wdp"/><Relationship Id="rId5" Type="http://schemas.openxmlformats.org/officeDocument/2006/relationships/image" Target="../media/image5.svg"/><Relationship Id="rId15" Type="http://schemas.microsoft.com/office/2007/relationships/hdphoto" Target="../media/hdphoto5.wdp"/><Relationship Id="rId10" Type="http://schemas.openxmlformats.org/officeDocument/2006/relationships/image" Target="../media/image16.png"/><Relationship Id="rId4" Type="http://schemas.openxmlformats.org/officeDocument/2006/relationships/image" Target="../media/image4.png"/><Relationship Id="rId9" Type="http://schemas.openxmlformats.org/officeDocument/2006/relationships/image" Target="../media/image15.png"/><Relationship Id="rId1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microsoft.com/office/2007/relationships/hdphoto" Target="../media/hdphoto5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5.svg"/><Relationship Id="rId10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microsoft.com/office/2007/relationships/hdphoto" Target="../media/hdphoto5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microsoft.com/office/2007/relationships/hdphoto" Target="../media/hdphoto6.wdp"/><Relationship Id="rId7" Type="http://schemas.openxmlformats.org/officeDocument/2006/relationships/image" Target="../media/image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19.png"/><Relationship Id="rId5" Type="http://schemas.openxmlformats.org/officeDocument/2006/relationships/image" Target="../media/image1.png"/><Relationship Id="rId10" Type="http://schemas.openxmlformats.org/officeDocument/2006/relationships/image" Target="../media/image3.svg"/><Relationship Id="rId4" Type="http://schemas.openxmlformats.org/officeDocument/2006/relationships/hyperlink" Target="https://br.freepik.com/vetores-premium/sinal-de-alerta-ou-simbolo-de-atencao_80322329.htm" TargetMode="External"/><Relationship Id="rId9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microsoft.com/office/2007/relationships/hdphoto" Target="../media/hdphoto1.wdp"/><Relationship Id="rId7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5.svg"/><Relationship Id="rId5" Type="http://schemas.openxmlformats.org/officeDocument/2006/relationships/image" Target="../media/image3.svg"/><Relationship Id="rId10" Type="http://schemas.openxmlformats.org/officeDocument/2006/relationships/image" Target="../media/image4.png"/><Relationship Id="rId4" Type="http://schemas.openxmlformats.org/officeDocument/2006/relationships/image" Target="../media/image2.png"/><Relationship Id="rId9" Type="http://schemas.openxmlformats.org/officeDocument/2006/relationships/hyperlink" Target="https://br.freepik.com/vetores-premium/sinal-de-alerta-ou-simbolo-de-atencao_80322329.htm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hyperlink" Target="https://ideiaconsultoria.com.br/planejamento-financeiro-para-2024-o-caminho-para-uma-empresa-lucrativa/" TargetMode="External"/><Relationship Id="rId4" Type="http://schemas.openxmlformats.org/officeDocument/2006/relationships/image" Target="../media/image22.jp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hyperlink" Target="https://ideiaconsultoria.com.br/planejamento-financeiro-para-2024-o-caminho-para-uma-empresa-lucrativa/" TargetMode="External"/><Relationship Id="rId4" Type="http://schemas.openxmlformats.org/officeDocument/2006/relationships/image" Target="../media/image22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6.png"/><Relationship Id="rId3" Type="http://schemas.microsoft.com/office/2007/relationships/hdphoto" Target="../media/hdphoto1.wdp"/><Relationship Id="rId7" Type="http://schemas.openxmlformats.org/officeDocument/2006/relationships/image" Target="../media/image3.svg"/><Relationship Id="rId12" Type="http://schemas.microsoft.com/office/2007/relationships/hdphoto" Target="../media/hdphoto8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25.png"/><Relationship Id="rId5" Type="http://schemas.openxmlformats.org/officeDocument/2006/relationships/image" Target="../media/image5.svg"/><Relationship Id="rId15" Type="http://schemas.openxmlformats.org/officeDocument/2006/relationships/image" Target="../media/image15.png"/><Relationship Id="rId10" Type="http://schemas.openxmlformats.org/officeDocument/2006/relationships/image" Target="../media/image24.png"/><Relationship Id="rId4" Type="http://schemas.openxmlformats.org/officeDocument/2006/relationships/image" Target="../media/image4.png"/><Relationship Id="rId9" Type="http://schemas.microsoft.com/office/2007/relationships/hdphoto" Target="../media/hdphoto7.wdp"/><Relationship Id="rId1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6.png"/><Relationship Id="rId3" Type="http://schemas.microsoft.com/office/2007/relationships/hdphoto" Target="../media/hdphoto1.wdp"/><Relationship Id="rId7" Type="http://schemas.openxmlformats.org/officeDocument/2006/relationships/image" Target="../media/image3.svg"/><Relationship Id="rId12" Type="http://schemas.microsoft.com/office/2007/relationships/hdphoto" Target="../media/hdphoto8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25.png"/><Relationship Id="rId5" Type="http://schemas.openxmlformats.org/officeDocument/2006/relationships/image" Target="../media/image5.svg"/><Relationship Id="rId15" Type="http://schemas.openxmlformats.org/officeDocument/2006/relationships/image" Target="../media/image15.png"/><Relationship Id="rId10" Type="http://schemas.openxmlformats.org/officeDocument/2006/relationships/image" Target="../media/image24.png"/><Relationship Id="rId4" Type="http://schemas.openxmlformats.org/officeDocument/2006/relationships/image" Target="../media/image4.png"/><Relationship Id="rId9" Type="http://schemas.microsoft.com/office/2007/relationships/hdphoto" Target="../media/hdphoto7.wdp"/><Relationship Id="rId1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hdphoto" Target="../media/hdphoto1.wdp"/><Relationship Id="rId7" Type="http://schemas.openxmlformats.org/officeDocument/2006/relationships/image" Target="../media/image3.svg"/><Relationship Id="rId12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14.png"/><Relationship Id="rId5" Type="http://schemas.openxmlformats.org/officeDocument/2006/relationships/image" Target="../media/image5.svg"/><Relationship Id="rId10" Type="http://schemas.openxmlformats.org/officeDocument/2006/relationships/image" Target="../media/image26.png"/><Relationship Id="rId4" Type="http://schemas.openxmlformats.org/officeDocument/2006/relationships/image" Target="../media/image4.png"/><Relationship Id="rId9" Type="http://schemas.microsoft.com/office/2007/relationships/hdphoto" Target="../media/hdphoto8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hdphoto" Target="../media/hdphoto1.wdp"/><Relationship Id="rId7" Type="http://schemas.openxmlformats.org/officeDocument/2006/relationships/image" Target="../media/image3.svg"/><Relationship Id="rId12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14.png"/><Relationship Id="rId5" Type="http://schemas.openxmlformats.org/officeDocument/2006/relationships/image" Target="../media/image5.svg"/><Relationship Id="rId10" Type="http://schemas.openxmlformats.org/officeDocument/2006/relationships/image" Target="../media/image26.png"/><Relationship Id="rId4" Type="http://schemas.openxmlformats.org/officeDocument/2006/relationships/image" Target="../media/image4.png"/><Relationship Id="rId9" Type="http://schemas.microsoft.com/office/2007/relationships/hdphoto" Target="../media/hdphoto8.wdp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7.png"/><Relationship Id="rId3" Type="http://schemas.microsoft.com/office/2007/relationships/hdphoto" Target="../media/hdphoto1.wdp"/><Relationship Id="rId7" Type="http://schemas.openxmlformats.org/officeDocument/2006/relationships/image" Target="../media/image3.svg"/><Relationship Id="rId12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14.png"/><Relationship Id="rId5" Type="http://schemas.openxmlformats.org/officeDocument/2006/relationships/image" Target="../media/image5.svg"/><Relationship Id="rId10" Type="http://schemas.openxmlformats.org/officeDocument/2006/relationships/image" Target="../media/image26.png"/><Relationship Id="rId4" Type="http://schemas.openxmlformats.org/officeDocument/2006/relationships/image" Target="../media/image4.png"/><Relationship Id="rId9" Type="http://schemas.microsoft.com/office/2007/relationships/hdphoto" Target="../media/hdphoto8.wdp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1.wdp"/><Relationship Id="rId7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5.svg"/><Relationship Id="rId10" Type="http://schemas.openxmlformats.org/officeDocument/2006/relationships/image" Target="../media/image27.png"/><Relationship Id="rId4" Type="http://schemas.openxmlformats.org/officeDocument/2006/relationships/image" Target="../media/image4.png"/><Relationship Id="rId9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1.wdp"/><Relationship Id="rId7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5.svg"/><Relationship Id="rId10" Type="http://schemas.openxmlformats.org/officeDocument/2006/relationships/image" Target="../media/image27.png"/><Relationship Id="rId4" Type="http://schemas.openxmlformats.org/officeDocument/2006/relationships/image" Target="../media/image4.png"/><Relationship Id="rId9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1.wdp"/><Relationship Id="rId7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5.svg"/><Relationship Id="rId10" Type="http://schemas.openxmlformats.org/officeDocument/2006/relationships/image" Target="../media/image27.png"/><Relationship Id="rId4" Type="http://schemas.openxmlformats.org/officeDocument/2006/relationships/image" Target="../media/image4.png"/><Relationship Id="rId9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1.wdp"/><Relationship Id="rId7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Esquina de uma rua&#10;&#10;O conteúdo gerado por IA pode estar incorreto.">
            <a:extLst>
              <a:ext uri="{FF2B5EF4-FFF2-40B4-BE49-F238E27FC236}">
                <a16:creationId xmlns:a16="http://schemas.microsoft.com/office/drawing/2014/main" id="{6C990E5B-F4C5-2E62-A7A4-0B415F69C8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67773" y="-1028700"/>
            <a:ext cx="15870344" cy="891540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C3F00E1C-E087-BC09-81A1-2B696E1E3550}"/>
              </a:ext>
            </a:extLst>
          </p:cNvPr>
          <p:cNvSpPr/>
          <p:nvPr/>
        </p:nvSpPr>
        <p:spPr>
          <a:xfrm>
            <a:off x="-2" y="-286457"/>
            <a:ext cx="12192002" cy="7144457"/>
          </a:xfrm>
          <a:prstGeom prst="rect">
            <a:avLst/>
          </a:prstGeom>
          <a:gradFill>
            <a:gsLst>
              <a:gs pos="0">
                <a:srgbClr val="C00000">
                  <a:alpha val="50000"/>
                </a:srgbClr>
              </a:gs>
              <a:gs pos="100000">
                <a:schemeClr val="tx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riângulo isósceles 1">
            <a:extLst>
              <a:ext uri="{FF2B5EF4-FFF2-40B4-BE49-F238E27FC236}">
                <a16:creationId xmlns:a16="http://schemas.microsoft.com/office/drawing/2014/main" id="{284A2967-FB0B-6210-31C2-1C31FA11DE29}"/>
              </a:ext>
            </a:extLst>
          </p:cNvPr>
          <p:cNvSpPr/>
          <p:nvPr/>
        </p:nvSpPr>
        <p:spPr>
          <a:xfrm rot="10800000">
            <a:off x="3210126" y="6637346"/>
            <a:ext cx="462429" cy="54298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991AF751-568B-A013-3ECA-79BA497ADD95}"/>
              </a:ext>
            </a:extLst>
          </p:cNvPr>
          <p:cNvSpPr/>
          <p:nvPr/>
        </p:nvSpPr>
        <p:spPr>
          <a:xfrm>
            <a:off x="0" y="-1116761"/>
            <a:ext cx="12192000" cy="830304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B086F76E-E43C-B2DD-4F89-CE99428397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28605" y="348263"/>
            <a:ext cx="4150744" cy="3347837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AD3B96E5-F0BE-A6C9-4747-7FB5F0BA1EB9}"/>
              </a:ext>
            </a:extLst>
          </p:cNvPr>
          <p:cNvSpPr txBox="1"/>
          <p:nvPr/>
        </p:nvSpPr>
        <p:spPr>
          <a:xfrm>
            <a:off x="1740568" y="4044363"/>
            <a:ext cx="87108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solidFill>
                  <a:schemeClr val="bg1"/>
                </a:solidFill>
              </a:rPr>
              <a:t>AGENDA E PLANEJAMENTO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392CFEFD-AA0A-23B8-A800-8D6757DAF51A}"/>
              </a:ext>
            </a:extLst>
          </p:cNvPr>
          <p:cNvSpPr txBox="1"/>
          <p:nvPr/>
        </p:nvSpPr>
        <p:spPr>
          <a:xfrm>
            <a:off x="3861291" y="5044866"/>
            <a:ext cx="44853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400" spc="600" dirty="0">
                <a:solidFill>
                  <a:schemeClr val="bg1"/>
                </a:solidFill>
                <a:latin typeface="Candara" panose="020E0502030303020204" pitchFamily="34" charset="0"/>
              </a:rPr>
              <a:t>PROJETO ARANHA</a:t>
            </a:r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49519C69-908F-7F73-2B33-A2A51D0E3F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878637" y="4544637"/>
            <a:ext cx="4626725" cy="4626725"/>
          </a:xfrm>
          <a:prstGeom prst="rect">
            <a:avLst/>
          </a:prstGeom>
        </p:spPr>
      </p:pic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A3C74C65-5244-8769-C176-75244E195C98}"/>
              </a:ext>
            </a:extLst>
          </p:cNvPr>
          <p:cNvCxnSpPr>
            <a:cxnSpLocks/>
          </p:cNvCxnSpPr>
          <p:nvPr/>
        </p:nvCxnSpPr>
        <p:spPr>
          <a:xfrm>
            <a:off x="3441700" y="6858000"/>
            <a:ext cx="0" cy="68580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DC767BA2-0A97-B689-1397-8B56FEA3332C}"/>
              </a:ext>
            </a:extLst>
          </p:cNvPr>
          <p:cNvSpPr txBox="1"/>
          <p:nvPr/>
        </p:nvSpPr>
        <p:spPr>
          <a:xfrm>
            <a:off x="3759200" y="8214016"/>
            <a:ext cx="74216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dirty="0">
                <a:solidFill>
                  <a:schemeClr val="bg1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Criar Mapa da Sala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F570F838-350C-BDFD-7904-C8BA1403E2CA}"/>
              </a:ext>
            </a:extLst>
          </p:cNvPr>
          <p:cNvSpPr txBox="1"/>
          <p:nvPr/>
        </p:nvSpPr>
        <p:spPr>
          <a:xfrm>
            <a:off x="3759200" y="9261703"/>
            <a:ext cx="635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</a:rPr>
              <a:t>Desenvolvendo o mapa de sala serve é a parte principal do projeto. Aqui é onde o cliente tem acesso para ver suas maquinas em operação.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A2490E89-A70D-733E-2858-5171911B8598}"/>
              </a:ext>
            </a:extLst>
          </p:cNvPr>
          <p:cNvSpPr txBox="1"/>
          <p:nvPr/>
        </p:nvSpPr>
        <p:spPr>
          <a:xfrm>
            <a:off x="3759200" y="11416693"/>
            <a:ext cx="5918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pt-BR" i="1" spc="300" dirty="0">
                <a:solidFill>
                  <a:schemeClr val="bg1"/>
                </a:solidFill>
              </a:rPr>
              <a:t>Para cada cliente teremos este arquivo customizado totalmente com base nas operações que o cliente faz</a:t>
            </a:r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30F28FA9-87DE-DDDC-4069-E3CF44EAC9D5}"/>
              </a:ext>
            </a:extLst>
          </p:cNvPr>
          <p:cNvCxnSpPr/>
          <p:nvPr/>
        </p:nvCxnSpPr>
        <p:spPr>
          <a:xfrm>
            <a:off x="4288955" y="10960100"/>
            <a:ext cx="490948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98F817A4-DC96-C814-032B-B61FBC3A1CEE}"/>
              </a:ext>
            </a:extLst>
          </p:cNvPr>
          <p:cNvSpPr/>
          <p:nvPr/>
        </p:nvSpPr>
        <p:spPr>
          <a:xfrm>
            <a:off x="-4046303" y="1544631"/>
            <a:ext cx="2031997" cy="546099"/>
          </a:xfrm>
          <a:prstGeom prst="roundRect">
            <a:avLst/>
          </a:prstGeom>
          <a:gradFill>
            <a:gsLst>
              <a:gs pos="0">
                <a:srgbClr val="FF0000"/>
              </a:gs>
              <a:gs pos="50000">
                <a:srgbClr val="C00000"/>
              </a:gs>
              <a:gs pos="100000">
                <a:srgbClr val="760000"/>
              </a:gs>
            </a:gsLst>
          </a:gra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01/12/2025</a:t>
            </a:r>
          </a:p>
        </p:txBody>
      </p:sp>
      <p:sp>
        <p:nvSpPr>
          <p:cNvPr id="24" name="!!ponto1">
            <a:extLst>
              <a:ext uri="{FF2B5EF4-FFF2-40B4-BE49-F238E27FC236}">
                <a16:creationId xmlns:a16="http://schemas.microsoft.com/office/drawing/2014/main" id="{15A101A4-3AEB-DAF2-95F8-621A789AE5BB}"/>
              </a:ext>
            </a:extLst>
          </p:cNvPr>
          <p:cNvSpPr/>
          <p:nvPr/>
        </p:nvSpPr>
        <p:spPr>
          <a:xfrm>
            <a:off x="3269892" y="8491532"/>
            <a:ext cx="368298" cy="368298"/>
          </a:xfrm>
          <a:prstGeom prst="ellipse">
            <a:avLst/>
          </a:prstGeom>
          <a:gradFill>
            <a:gsLst>
              <a:gs pos="0">
                <a:srgbClr val="FF0000"/>
              </a:gs>
              <a:gs pos="50000">
                <a:srgbClr val="C00000"/>
              </a:gs>
              <a:gs pos="100000">
                <a:srgbClr val="760000"/>
              </a:gs>
            </a:gsLst>
            <a:lin ang="5400000" scaled="0"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170" name="Picture 2" descr="teia de aranha 36633922 Vetor no Vecteezy">
            <a:extLst>
              <a:ext uri="{FF2B5EF4-FFF2-40B4-BE49-F238E27FC236}">
                <a16:creationId xmlns:a16="http://schemas.microsoft.com/office/drawing/2014/main" id="{ECE6AF08-C2D9-0A3F-6092-D57665176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4020" y="5732334"/>
            <a:ext cx="814640" cy="813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0034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20E71-B310-20F6-411C-930A298516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Esquina de uma rua&#10;&#10;O conteúdo gerado por IA pode estar incorreto.">
            <a:extLst>
              <a:ext uri="{FF2B5EF4-FFF2-40B4-BE49-F238E27FC236}">
                <a16:creationId xmlns:a16="http://schemas.microsoft.com/office/drawing/2014/main" id="{C7980FC2-6DF7-487E-AB24-1AF61329E1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07957" cy="685800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7D21B10A-191A-835D-5127-2E95B98858B8}"/>
              </a:ext>
            </a:extLst>
          </p:cNvPr>
          <p:cNvSpPr/>
          <p:nvPr/>
        </p:nvSpPr>
        <p:spPr>
          <a:xfrm>
            <a:off x="-2" y="0"/>
            <a:ext cx="12207958" cy="6858000"/>
          </a:xfrm>
          <a:prstGeom prst="rect">
            <a:avLst/>
          </a:prstGeom>
          <a:gradFill>
            <a:gsLst>
              <a:gs pos="0">
                <a:srgbClr val="C00000">
                  <a:alpha val="50000"/>
                </a:srgbClr>
              </a:gs>
              <a:gs pos="100000">
                <a:schemeClr val="tx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Triângulo isósceles 2">
            <a:extLst>
              <a:ext uri="{FF2B5EF4-FFF2-40B4-BE49-F238E27FC236}">
                <a16:creationId xmlns:a16="http://schemas.microsoft.com/office/drawing/2014/main" id="{97C69616-FB89-0AE2-4AF9-F4FD5F028214}"/>
              </a:ext>
            </a:extLst>
          </p:cNvPr>
          <p:cNvSpPr/>
          <p:nvPr/>
        </p:nvSpPr>
        <p:spPr>
          <a:xfrm rot="10800000">
            <a:off x="3210126" y="-212695"/>
            <a:ext cx="462429" cy="54298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91BB2B43-0236-CA87-41E2-CD017EF18409}"/>
              </a:ext>
            </a:extLst>
          </p:cNvPr>
          <p:cNvCxnSpPr>
            <a:cxnSpLocks/>
          </p:cNvCxnSpPr>
          <p:nvPr/>
        </p:nvCxnSpPr>
        <p:spPr>
          <a:xfrm>
            <a:off x="3441700" y="0"/>
            <a:ext cx="0" cy="68580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tângulo 1">
            <a:extLst>
              <a:ext uri="{FF2B5EF4-FFF2-40B4-BE49-F238E27FC236}">
                <a16:creationId xmlns:a16="http://schemas.microsoft.com/office/drawing/2014/main" id="{59CBCA65-84EE-8521-261A-A2F8310D09FE}"/>
              </a:ext>
            </a:extLst>
          </p:cNvPr>
          <p:cNvSpPr/>
          <p:nvPr/>
        </p:nvSpPr>
        <p:spPr>
          <a:xfrm>
            <a:off x="0" y="0"/>
            <a:ext cx="12207956" cy="830304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44D20DF2-24CE-DC29-3EBA-4F9A476F31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80862" y="122418"/>
            <a:ext cx="877657" cy="707886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0B8CAA24-1A15-BB3B-1551-D6A610F500D9}"/>
              </a:ext>
            </a:extLst>
          </p:cNvPr>
          <p:cNvSpPr txBox="1"/>
          <p:nvPr/>
        </p:nvSpPr>
        <p:spPr>
          <a:xfrm>
            <a:off x="8028675" y="291695"/>
            <a:ext cx="3136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AGENDA E PLANEJAMENTO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2B8CED5C-35B7-F9F0-45E2-05389440ECB2}"/>
              </a:ext>
            </a:extLst>
          </p:cNvPr>
          <p:cNvSpPr txBox="1"/>
          <p:nvPr/>
        </p:nvSpPr>
        <p:spPr>
          <a:xfrm>
            <a:off x="64093" y="252758"/>
            <a:ext cx="3504709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2000" spc="600" dirty="0">
                <a:solidFill>
                  <a:schemeClr val="bg1"/>
                </a:solidFill>
                <a:latin typeface="Candara" panose="020E0502030303020204" pitchFamily="34" charset="0"/>
              </a:rPr>
              <a:t>PROJETO ARANHA</a:t>
            </a:r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E203F6B8-3072-0989-4935-ED0D5B6B01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3716494">
            <a:off x="9878637" y="4544637"/>
            <a:ext cx="4626725" cy="4626725"/>
          </a:xfrm>
          <a:prstGeom prst="rect">
            <a:avLst/>
          </a:prstGeom>
        </p:spPr>
      </p:pic>
      <p:sp>
        <p:nvSpPr>
          <p:cNvPr id="10" name="!!ponto1">
            <a:extLst>
              <a:ext uri="{FF2B5EF4-FFF2-40B4-BE49-F238E27FC236}">
                <a16:creationId xmlns:a16="http://schemas.microsoft.com/office/drawing/2014/main" id="{70F95235-6BA1-E9EC-AA45-BB216536F262}"/>
              </a:ext>
            </a:extLst>
          </p:cNvPr>
          <p:cNvSpPr/>
          <p:nvPr/>
        </p:nvSpPr>
        <p:spPr>
          <a:xfrm>
            <a:off x="3269892" y="1633532"/>
            <a:ext cx="368298" cy="368298"/>
          </a:xfrm>
          <a:prstGeom prst="ellipse">
            <a:avLst/>
          </a:prstGeom>
          <a:gradFill>
            <a:gsLst>
              <a:gs pos="0">
                <a:srgbClr val="FF0000"/>
              </a:gs>
              <a:gs pos="50000">
                <a:srgbClr val="C00000"/>
              </a:gs>
              <a:gs pos="100000">
                <a:srgbClr val="760000"/>
              </a:gs>
            </a:gsLst>
            <a:lin ang="5400000" scaled="0"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3D42F299-51FF-25F5-33F8-2B57E7441813}"/>
              </a:ext>
            </a:extLst>
          </p:cNvPr>
          <p:cNvSpPr txBox="1"/>
          <p:nvPr/>
        </p:nvSpPr>
        <p:spPr>
          <a:xfrm>
            <a:off x="3759200" y="1356016"/>
            <a:ext cx="74216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dirty="0">
                <a:solidFill>
                  <a:schemeClr val="bg1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Criar Mapa da Sala</a:t>
            </a: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48473E18-8EA3-0CC4-B32E-D28580EC64D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252" y="2805058"/>
            <a:ext cx="3211196" cy="3800184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07889ED1-B241-DF30-A2A8-A29890FA6196}"/>
              </a:ext>
            </a:extLst>
          </p:cNvPr>
          <p:cNvSpPr txBox="1"/>
          <p:nvPr/>
        </p:nvSpPr>
        <p:spPr>
          <a:xfrm>
            <a:off x="3759200" y="2403703"/>
            <a:ext cx="635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</a:rPr>
              <a:t>Desenvolvendo o mapa de sala serve é a parte principal do projeto. Aqui é onde o cliente tem acesso para ver suas maquinas em operação.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C213F6E4-3A4D-72A9-569B-EEAE84CA79D4}"/>
              </a:ext>
            </a:extLst>
          </p:cNvPr>
          <p:cNvSpPr txBox="1"/>
          <p:nvPr/>
        </p:nvSpPr>
        <p:spPr>
          <a:xfrm>
            <a:off x="3759200" y="4558693"/>
            <a:ext cx="5918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pt-BR" i="1" spc="300" dirty="0">
                <a:solidFill>
                  <a:schemeClr val="bg1"/>
                </a:solidFill>
              </a:rPr>
              <a:t>Para cada cliente teremos este arquivo customizado totalmente com base nas operações que o cliente faz</a:t>
            </a:r>
          </a:p>
        </p:txBody>
      </p:sp>
      <p:cxnSp>
        <p:nvCxnSpPr>
          <p:cNvPr id="23" name="Conector reto 22">
            <a:extLst>
              <a:ext uri="{FF2B5EF4-FFF2-40B4-BE49-F238E27FC236}">
                <a16:creationId xmlns:a16="http://schemas.microsoft.com/office/drawing/2014/main" id="{C3A01648-5DBF-F2D5-0A72-EAD25DCA193C}"/>
              </a:ext>
            </a:extLst>
          </p:cNvPr>
          <p:cNvCxnSpPr/>
          <p:nvPr/>
        </p:nvCxnSpPr>
        <p:spPr>
          <a:xfrm>
            <a:off x="4288955" y="4102100"/>
            <a:ext cx="490948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tângulo: Cantos Arredondados 23">
            <a:extLst>
              <a:ext uri="{FF2B5EF4-FFF2-40B4-BE49-F238E27FC236}">
                <a16:creationId xmlns:a16="http://schemas.microsoft.com/office/drawing/2014/main" id="{358FB191-D64A-0715-C986-65394601529C}"/>
              </a:ext>
            </a:extLst>
          </p:cNvPr>
          <p:cNvSpPr/>
          <p:nvPr/>
        </p:nvSpPr>
        <p:spPr>
          <a:xfrm>
            <a:off x="1079145" y="1544631"/>
            <a:ext cx="2031997" cy="546099"/>
          </a:xfrm>
          <a:prstGeom prst="roundRect">
            <a:avLst/>
          </a:prstGeom>
          <a:gradFill>
            <a:gsLst>
              <a:gs pos="0">
                <a:srgbClr val="FF0000"/>
              </a:gs>
              <a:gs pos="50000">
                <a:srgbClr val="C00000"/>
              </a:gs>
              <a:gs pos="100000">
                <a:srgbClr val="760000"/>
              </a:gs>
            </a:gsLst>
          </a:gra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01/12/2025</a:t>
            </a:r>
          </a:p>
        </p:txBody>
      </p:sp>
      <p:cxnSp>
        <p:nvCxnSpPr>
          <p:cNvPr id="25" name="Conector: Angulado 24">
            <a:extLst>
              <a:ext uri="{FF2B5EF4-FFF2-40B4-BE49-F238E27FC236}">
                <a16:creationId xmlns:a16="http://schemas.microsoft.com/office/drawing/2014/main" id="{6A181836-A621-7D52-4B04-6F7BCAC98327}"/>
              </a:ext>
            </a:extLst>
          </p:cNvPr>
          <p:cNvCxnSpPr>
            <a:cxnSpLocks/>
          </p:cNvCxnSpPr>
          <p:nvPr/>
        </p:nvCxnSpPr>
        <p:spPr>
          <a:xfrm>
            <a:off x="3454400" y="6858000"/>
            <a:ext cx="8753556" cy="1471558"/>
          </a:xfrm>
          <a:prstGeom prst="bentConnector3">
            <a:avLst>
              <a:gd name="adj1" fmla="val -199"/>
            </a:avLst>
          </a:prstGeom>
          <a:ln w="381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!!Elipse 25">
            <a:extLst>
              <a:ext uri="{FF2B5EF4-FFF2-40B4-BE49-F238E27FC236}">
                <a16:creationId xmlns:a16="http://schemas.microsoft.com/office/drawing/2014/main" id="{46F85D49-05EB-41DE-6388-EA72577A8ACD}"/>
              </a:ext>
            </a:extLst>
          </p:cNvPr>
          <p:cNvSpPr/>
          <p:nvPr/>
        </p:nvSpPr>
        <p:spPr>
          <a:xfrm>
            <a:off x="3244594" y="7070695"/>
            <a:ext cx="368298" cy="368298"/>
          </a:xfrm>
          <a:prstGeom prst="ellipse">
            <a:avLst/>
          </a:prstGeom>
          <a:gradFill>
            <a:gsLst>
              <a:gs pos="0">
                <a:srgbClr val="FF0000"/>
              </a:gs>
              <a:gs pos="50000">
                <a:srgbClr val="C00000"/>
              </a:gs>
              <a:gs pos="100000">
                <a:srgbClr val="760000"/>
              </a:gs>
            </a:gsLst>
            <a:lin ang="5400000" scaled="0"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Retângulo: Cantos Arredondados 26">
            <a:extLst>
              <a:ext uri="{FF2B5EF4-FFF2-40B4-BE49-F238E27FC236}">
                <a16:creationId xmlns:a16="http://schemas.microsoft.com/office/drawing/2014/main" id="{7383AF54-D445-5D75-67BE-7BBB8BC2E8E9}"/>
              </a:ext>
            </a:extLst>
          </p:cNvPr>
          <p:cNvSpPr/>
          <p:nvPr/>
        </p:nvSpPr>
        <p:spPr>
          <a:xfrm>
            <a:off x="1053847" y="6981794"/>
            <a:ext cx="2031997" cy="546099"/>
          </a:xfrm>
          <a:prstGeom prst="roundRect">
            <a:avLst/>
          </a:prstGeom>
          <a:gradFill>
            <a:gsLst>
              <a:gs pos="0">
                <a:srgbClr val="FF0000"/>
              </a:gs>
              <a:gs pos="50000">
                <a:srgbClr val="C00000"/>
              </a:gs>
              <a:gs pos="100000">
                <a:srgbClr val="760000"/>
              </a:gs>
            </a:gsLst>
          </a:gra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03/12/2025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4E8EF3D7-CA45-85B9-E8B1-543878AB0BED}"/>
              </a:ext>
            </a:extLst>
          </p:cNvPr>
          <p:cNvSpPr txBox="1"/>
          <p:nvPr/>
        </p:nvSpPr>
        <p:spPr>
          <a:xfrm>
            <a:off x="3651507" y="6831279"/>
            <a:ext cx="74216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dirty="0">
                <a:solidFill>
                  <a:schemeClr val="bg1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Criar o Planejamento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16C66C8A-04F4-99C5-2465-6475CF9725B3}"/>
              </a:ext>
            </a:extLst>
          </p:cNvPr>
          <p:cNvSpPr txBox="1"/>
          <p:nvPr/>
        </p:nvSpPr>
        <p:spPr>
          <a:xfrm>
            <a:off x="3651507" y="8785544"/>
            <a:ext cx="635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</a:rPr>
              <a:t>Traçar o caminho que vamos seguir até a entrega do projeto e com base no planejamento focar nos ponto mais importantes de criação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C887851A-0C21-88D3-30AD-1807A79CACD5}"/>
              </a:ext>
            </a:extLst>
          </p:cNvPr>
          <p:cNvSpPr txBox="1"/>
          <p:nvPr/>
        </p:nvSpPr>
        <p:spPr>
          <a:xfrm>
            <a:off x="182960" y="808785"/>
            <a:ext cx="29028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</a:rPr>
              <a:t>Data de entrega de cada ponto (previsto claro):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3E54E3BD-E8BC-2AA2-E8EE-78EE46A4929C}"/>
              </a:ext>
            </a:extLst>
          </p:cNvPr>
          <p:cNvSpPr txBox="1"/>
          <p:nvPr/>
        </p:nvSpPr>
        <p:spPr>
          <a:xfrm>
            <a:off x="4155314" y="12610779"/>
            <a:ext cx="34634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pt-BR" sz="1600" i="1" spc="300" dirty="0">
                <a:solidFill>
                  <a:schemeClr val="bg1"/>
                </a:solidFill>
              </a:rPr>
              <a:t>Fazer instalação na indústria do cliente e conectar sensor na rede</a:t>
            </a:r>
          </a:p>
        </p:txBody>
      </p:sp>
      <p:pic>
        <p:nvPicPr>
          <p:cNvPr id="7" name="Picture 2" descr="teia de aranha 36633922 Vetor no Vecteezy">
            <a:extLst>
              <a:ext uri="{FF2B5EF4-FFF2-40B4-BE49-F238E27FC236}">
                <a16:creationId xmlns:a16="http://schemas.microsoft.com/office/drawing/2014/main" id="{95328C95-8C74-5117-A309-81F250BF4F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646779">
            <a:off x="3034020" y="-1135696"/>
            <a:ext cx="814640" cy="813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10888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58093B-E3F0-03E8-DBB7-B485D6217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Esquina de uma rua&#10;&#10;O conteúdo gerado por IA pode estar incorreto.">
            <a:extLst>
              <a:ext uri="{FF2B5EF4-FFF2-40B4-BE49-F238E27FC236}">
                <a16:creationId xmlns:a16="http://schemas.microsoft.com/office/drawing/2014/main" id="{1DBA75D1-A377-F427-F139-288981D17E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523081" y="-10350074"/>
            <a:ext cx="46835015" cy="26310261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7ECEC2AC-4AAB-BB3A-57E8-3591259C2199}"/>
              </a:ext>
            </a:extLst>
          </p:cNvPr>
          <p:cNvSpPr/>
          <p:nvPr/>
        </p:nvSpPr>
        <p:spPr>
          <a:xfrm>
            <a:off x="-2" y="0"/>
            <a:ext cx="12207958" cy="6858000"/>
          </a:xfrm>
          <a:prstGeom prst="rect">
            <a:avLst/>
          </a:prstGeom>
          <a:gradFill>
            <a:gsLst>
              <a:gs pos="0">
                <a:srgbClr val="C00000">
                  <a:alpha val="50000"/>
                </a:srgbClr>
              </a:gs>
              <a:gs pos="100000">
                <a:schemeClr val="tx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97F78C0D-E4B6-22AC-5C70-A265483E5E70}"/>
              </a:ext>
            </a:extLst>
          </p:cNvPr>
          <p:cNvCxnSpPr>
            <a:cxnSpLocks/>
          </p:cNvCxnSpPr>
          <p:nvPr/>
        </p:nvCxnSpPr>
        <p:spPr>
          <a:xfrm>
            <a:off x="3441700" y="-5537041"/>
            <a:ext cx="0" cy="68580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Gráfico 13">
            <a:extLst>
              <a:ext uri="{FF2B5EF4-FFF2-40B4-BE49-F238E27FC236}">
                <a16:creationId xmlns:a16="http://schemas.microsoft.com/office/drawing/2014/main" id="{1D8B2FEE-FEC8-D47D-7F6A-257DC84E64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3033947">
            <a:off x="9878637" y="4544637"/>
            <a:ext cx="4626725" cy="4626725"/>
          </a:xfrm>
          <a:prstGeom prst="rect">
            <a:avLst/>
          </a:prstGeom>
        </p:spPr>
      </p:pic>
      <p:sp>
        <p:nvSpPr>
          <p:cNvPr id="10" name="!!ponto1">
            <a:extLst>
              <a:ext uri="{FF2B5EF4-FFF2-40B4-BE49-F238E27FC236}">
                <a16:creationId xmlns:a16="http://schemas.microsoft.com/office/drawing/2014/main" id="{8663AA7C-7251-79D5-4BF7-183D13025D91}"/>
              </a:ext>
            </a:extLst>
          </p:cNvPr>
          <p:cNvSpPr/>
          <p:nvPr/>
        </p:nvSpPr>
        <p:spPr>
          <a:xfrm>
            <a:off x="3269892" y="-3903509"/>
            <a:ext cx="368298" cy="368298"/>
          </a:xfrm>
          <a:prstGeom prst="ellipse">
            <a:avLst/>
          </a:prstGeom>
          <a:gradFill>
            <a:gsLst>
              <a:gs pos="0">
                <a:srgbClr val="FF0000"/>
              </a:gs>
              <a:gs pos="50000">
                <a:srgbClr val="C00000"/>
              </a:gs>
              <a:gs pos="100000">
                <a:srgbClr val="760000"/>
              </a:gs>
            </a:gsLst>
            <a:lin ang="5400000" scaled="0"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3B55C68-F9B5-5A4A-714D-C82E1D3DE6FE}"/>
              </a:ext>
            </a:extLst>
          </p:cNvPr>
          <p:cNvSpPr txBox="1"/>
          <p:nvPr/>
        </p:nvSpPr>
        <p:spPr>
          <a:xfrm>
            <a:off x="3759200" y="-4181025"/>
            <a:ext cx="74216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dirty="0">
                <a:solidFill>
                  <a:schemeClr val="bg1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Criar Mapa da Sala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865B3BB7-54BA-60C7-1715-9DE721AEAE57}"/>
              </a:ext>
            </a:extLst>
          </p:cNvPr>
          <p:cNvSpPr txBox="1"/>
          <p:nvPr/>
        </p:nvSpPr>
        <p:spPr>
          <a:xfrm>
            <a:off x="3759200" y="-3133338"/>
            <a:ext cx="635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</a:rPr>
              <a:t>Desenvolvendo o mapa de sala serve é a parte principal do projeto. Aqui é onde o cliente tem acesso para ver suas maquinas em operação.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B2E5453B-0A4A-F5B0-D793-7FE26AA5BB85}"/>
              </a:ext>
            </a:extLst>
          </p:cNvPr>
          <p:cNvSpPr txBox="1"/>
          <p:nvPr/>
        </p:nvSpPr>
        <p:spPr>
          <a:xfrm>
            <a:off x="3759200" y="-978348"/>
            <a:ext cx="5918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pt-BR" i="1" spc="300" dirty="0">
                <a:solidFill>
                  <a:schemeClr val="bg1"/>
                </a:solidFill>
              </a:rPr>
              <a:t>Para cada cliente teremos este arquivo customizado totalmente com base nas operações que o cliente faz</a:t>
            </a:r>
          </a:p>
        </p:txBody>
      </p:sp>
      <p:cxnSp>
        <p:nvCxnSpPr>
          <p:cNvPr id="23" name="Conector reto 22">
            <a:extLst>
              <a:ext uri="{FF2B5EF4-FFF2-40B4-BE49-F238E27FC236}">
                <a16:creationId xmlns:a16="http://schemas.microsoft.com/office/drawing/2014/main" id="{E44415F8-408E-94DF-3497-F18F743B9898}"/>
              </a:ext>
            </a:extLst>
          </p:cNvPr>
          <p:cNvCxnSpPr/>
          <p:nvPr/>
        </p:nvCxnSpPr>
        <p:spPr>
          <a:xfrm>
            <a:off x="4288955" y="-1434941"/>
            <a:ext cx="490948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tângulo: Cantos Arredondados 23">
            <a:extLst>
              <a:ext uri="{FF2B5EF4-FFF2-40B4-BE49-F238E27FC236}">
                <a16:creationId xmlns:a16="http://schemas.microsoft.com/office/drawing/2014/main" id="{394F6519-16FB-53DE-BD3C-BF0EF22F4D81}"/>
              </a:ext>
            </a:extLst>
          </p:cNvPr>
          <p:cNvSpPr/>
          <p:nvPr/>
        </p:nvSpPr>
        <p:spPr>
          <a:xfrm>
            <a:off x="1079145" y="-3992410"/>
            <a:ext cx="2031997" cy="546099"/>
          </a:xfrm>
          <a:prstGeom prst="roundRect">
            <a:avLst/>
          </a:prstGeom>
          <a:gradFill>
            <a:gsLst>
              <a:gs pos="0">
                <a:srgbClr val="FF0000"/>
              </a:gs>
              <a:gs pos="50000">
                <a:srgbClr val="C00000"/>
              </a:gs>
              <a:gs pos="100000">
                <a:srgbClr val="760000"/>
              </a:gs>
            </a:gsLst>
          </a:gra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01/12/2025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7B3D817B-867F-BE7A-80CF-0FA91A7ED3D9}"/>
              </a:ext>
            </a:extLst>
          </p:cNvPr>
          <p:cNvGrpSpPr/>
          <p:nvPr/>
        </p:nvGrpSpPr>
        <p:grpSpPr>
          <a:xfrm>
            <a:off x="0" y="0"/>
            <a:ext cx="12207956" cy="830304"/>
            <a:chOff x="0" y="0"/>
            <a:chExt cx="12207956" cy="830304"/>
          </a:xfrm>
        </p:grpSpPr>
        <p:sp>
          <p:nvSpPr>
            <p:cNvPr id="2" name="Retângulo 1">
              <a:extLst>
                <a:ext uri="{FF2B5EF4-FFF2-40B4-BE49-F238E27FC236}">
                  <a16:creationId xmlns:a16="http://schemas.microsoft.com/office/drawing/2014/main" id="{9A1062D7-A415-FBA6-5CD9-DE8B8A06A105}"/>
                </a:ext>
              </a:extLst>
            </p:cNvPr>
            <p:cNvSpPr/>
            <p:nvPr/>
          </p:nvSpPr>
          <p:spPr>
            <a:xfrm>
              <a:off x="0" y="0"/>
              <a:ext cx="12207956" cy="830304"/>
            </a:xfrm>
            <a:prstGeom prst="rect">
              <a:avLst/>
            </a:pr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8" name="Gráfico 7">
              <a:extLst>
                <a:ext uri="{FF2B5EF4-FFF2-40B4-BE49-F238E27FC236}">
                  <a16:creationId xmlns:a16="http://schemas.microsoft.com/office/drawing/2014/main" id="{A3B47369-C1A6-819C-C440-2DBFA92B81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1180862" y="122418"/>
              <a:ext cx="877657" cy="707886"/>
            </a:xfrm>
            <a:prstGeom prst="rect">
              <a:avLst/>
            </a:prstGeom>
          </p:spPr>
        </p:pic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D09B0850-B486-61BE-135A-0DAAA1A0CA5E}"/>
                </a:ext>
              </a:extLst>
            </p:cNvPr>
            <p:cNvSpPr txBox="1"/>
            <p:nvPr/>
          </p:nvSpPr>
          <p:spPr>
            <a:xfrm>
              <a:off x="8028675" y="291695"/>
              <a:ext cx="31362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solidFill>
                    <a:schemeClr val="bg1"/>
                  </a:solidFill>
                </a:rPr>
                <a:t>AGENDA E PLANEJAMENTO</a:t>
              </a:r>
            </a:p>
          </p:txBody>
        </p:sp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F68DBDF5-4011-3624-F9FA-4F1CDB228F4E}"/>
                </a:ext>
              </a:extLst>
            </p:cNvPr>
            <p:cNvSpPr txBox="1"/>
            <p:nvPr/>
          </p:nvSpPr>
          <p:spPr>
            <a:xfrm>
              <a:off x="64093" y="252758"/>
              <a:ext cx="3504709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pt-BR" sz="2000" spc="600" dirty="0">
                  <a:solidFill>
                    <a:schemeClr val="bg1"/>
                  </a:solidFill>
                  <a:latin typeface="Candara" panose="020E0502030303020204" pitchFamily="34" charset="0"/>
                </a:rPr>
                <a:t>PROJETO ARANHA</a:t>
              </a:r>
            </a:p>
          </p:txBody>
        </p:sp>
      </p:grpSp>
      <p:cxnSp>
        <p:nvCxnSpPr>
          <p:cNvPr id="13" name="Conector: Angulado 12">
            <a:extLst>
              <a:ext uri="{FF2B5EF4-FFF2-40B4-BE49-F238E27FC236}">
                <a16:creationId xmlns:a16="http://schemas.microsoft.com/office/drawing/2014/main" id="{A223A777-2831-EA1B-9287-1739B9943EE1}"/>
              </a:ext>
            </a:extLst>
          </p:cNvPr>
          <p:cNvCxnSpPr>
            <a:cxnSpLocks/>
          </p:cNvCxnSpPr>
          <p:nvPr/>
        </p:nvCxnSpPr>
        <p:spPr>
          <a:xfrm>
            <a:off x="3454400" y="1333500"/>
            <a:ext cx="8753556" cy="1471558"/>
          </a:xfrm>
          <a:prstGeom prst="bentConnector3">
            <a:avLst>
              <a:gd name="adj1" fmla="val -199"/>
            </a:avLst>
          </a:prstGeom>
          <a:ln w="381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!!Elipse 25">
            <a:extLst>
              <a:ext uri="{FF2B5EF4-FFF2-40B4-BE49-F238E27FC236}">
                <a16:creationId xmlns:a16="http://schemas.microsoft.com/office/drawing/2014/main" id="{34AF5544-F542-A704-035B-3E84E352950E}"/>
              </a:ext>
            </a:extLst>
          </p:cNvPr>
          <p:cNvSpPr/>
          <p:nvPr/>
        </p:nvSpPr>
        <p:spPr>
          <a:xfrm>
            <a:off x="3244594" y="1205419"/>
            <a:ext cx="368298" cy="368298"/>
          </a:xfrm>
          <a:prstGeom prst="ellipse">
            <a:avLst/>
          </a:prstGeom>
          <a:gradFill>
            <a:gsLst>
              <a:gs pos="0">
                <a:srgbClr val="FF0000"/>
              </a:gs>
              <a:gs pos="50000">
                <a:srgbClr val="C00000"/>
              </a:gs>
              <a:gs pos="100000">
                <a:srgbClr val="760000"/>
              </a:gs>
            </a:gsLst>
            <a:lin ang="5400000" scaled="0"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Retângulo: Cantos Arredondados 24">
            <a:extLst>
              <a:ext uri="{FF2B5EF4-FFF2-40B4-BE49-F238E27FC236}">
                <a16:creationId xmlns:a16="http://schemas.microsoft.com/office/drawing/2014/main" id="{8908B3B8-F4E1-0A90-7212-4294726FBA88}"/>
              </a:ext>
            </a:extLst>
          </p:cNvPr>
          <p:cNvSpPr/>
          <p:nvPr/>
        </p:nvSpPr>
        <p:spPr>
          <a:xfrm>
            <a:off x="1053847" y="1116518"/>
            <a:ext cx="2031997" cy="546099"/>
          </a:xfrm>
          <a:prstGeom prst="roundRect">
            <a:avLst/>
          </a:prstGeom>
          <a:gradFill>
            <a:gsLst>
              <a:gs pos="0">
                <a:srgbClr val="FF0000"/>
              </a:gs>
              <a:gs pos="50000">
                <a:srgbClr val="C00000"/>
              </a:gs>
              <a:gs pos="100000">
                <a:srgbClr val="760000"/>
              </a:gs>
            </a:gsLst>
          </a:gra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03/12/2025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B314D905-8E1E-1890-9FE8-5E51C77E9D23}"/>
              </a:ext>
            </a:extLst>
          </p:cNvPr>
          <p:cNvSpPr txBox="1"/>
          <p:nvPr/>
        </p:nvSpPr>
        <p:spPr>
          <a:xfrm>
            <a:off x="3651507" y="965076"/>
            <a:ext cx="74216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dirty="0">
                <a:solidFill>
                  <a:schemeClr val="bg1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Criar o Planejamento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D249265D-1DF0-5AB3-E647-5C186C25EFF6}"/>
              </a:ext>
            </a:extLst>
          </p:cNvPr>
          <p:cNvSpPr txBox="1"/>
          <p:nvPr/>
        </p:nvSpPr>
        <p:spPr>
          <a:xfrm>
            <a:off x="3651507" y="2933139"/>
            <a:ext cx="635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</a:rPr>
              <a:t>Traçar o caminho que vamos seguir até a entrega do projeto e com base no planejamento focar nos ponto mais importantes de criação</a:t>
            </a:r>
          </a:p>
        </p:txBody>
      </p:sp>
      <p:pic>
        <p:nvPicPr>
          <p:cNvPr id="29" name="Imagem 28" descr="Forma, Seta&#10;&#10;O conteúdo gerado por IA pode estar incorreto.">
            <a:extLst>
              <a:ext uri="{FF2B5EF4-FFF2-40B4-BE49-F238E27FC236}">
                <a16:creationId xmlns:a16="http://schemas.microsoft.com/office/drawing/2014/main" id="{2966D7F2-1E89-A566-1E42-F2F63FC06C3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146797" y="2933139"/>
            <a:ext cx="3504709" cy="3504709"/>
          </a:xfrm>
          <a:prstGeom prst="rect">
            <a:avLst/>
          </a:prstGeom>
        </p:spPr>
      </p:pic>
      <p:cxnSp>
        <p:nvCxnSpPr>
          <p:cNvPr id="30" name="Conector reto 29">
            <a:extLst>
              <a:ext uri="{FF2B5EF4-FFF2-40B4-BE49-F238E27FC236}">
                <a16:creationId xmlns:a16="http://schemas.microsoft.com/office/drawing/2014/main" id="{E95933DF-97F2-0030-65EE-6CEBCEBFFDC9}"/>
              </a:ext>
            </a:extLst>
          </p:cNvPr>
          <p:cNvCxnSpPr>
            <a:cxnSpLocks/>
          </p:cNvCxnSpPr>
          <p:nvPr/>
        </p:nvCxnSpPr>
        <p:spPr>
          <a:xfrm>
            <a:off x="12207956" y="2805058"/>
            <a:ext cx="1220795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!!Elipse 38">
            <a:extLst>
              <a:ext uri="{FF2B5EF4-FFF2-40B4-BE49-F238E27FC236}">
                <a16:creationId xmlns:a16="http://schemas.microsoft.com/office/drawing/2014/main" id="{0E96383D-B93B-B187-E6AB-B20339B4EFF2}"/>
              </a:ext>
            </a:extLst>
          </p:cNvPr>
          <p:cNvSpPr/>
          <p:nvPr/>
        </p:nvSpPr>
        <p:spPr>
          <a:xfrm>
            <a:off x="15433570" y="2620909"/>
            <a:ext cx="368298" cy="368298"/>
          </a:xfrm>
          <a:prstGeom prst="ellipse">
            <a:avLst/>
          </a:prstGeom>
          <a:gradFill>
            <a:gsLst>
              <a:gs pos="0">
                <a:srgbClr val="FF0000">
                  <a:lumMod val="98000"/>
                  <a:lumOff val="2000"/>
                </a:srgbClr>
              </a:gs>
              <a:gs pos="50000">
                <a:srgbClr val="C00000"/>
              </a:gs>
              <a:gs pos="100000">
                <a:srgbClr val="760000"/>
              </a:gs>
            </a:gsLst>
            <a:lin ang="5400000" scaled="0"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Retângulo: Cantos Arredondados 39">
            <a:extLst>
              <a:ext uri="{FF2B5EF4-FFF2-40B4-BE49-F238E27FC236}">
                <a16:creationId xmlns:a16="http://schemas.microsoft.com/office/drawing/2014/main" id="{769BA3CF-FD52-E4B9-61CE-F3CD44B70BB4}"/>
              </a:ext>
            </a:extLst>
          </p:cNvPr>
          <p:cNvSpPr/>
          <p:nvPr/>
        </p:nvSpPr>
        <p:spPr>
          <a:xfrm>
            <a:off x="13242823" y="2532008"/>
            <a:ext cx="2031997" cy="546099"/>
          </a:xfrm>
          <a:prstGeom prst="roundRect">
            <a:avLst/>
          </a:prstGeom>
          <a:gradFill>
            <a:gsLst>
              <a:gs pos="0">
                <a:srgbClr val="FF0000"/>
              </a:gs>
              <a:gs pos="50000">
                <a:srgbClr val="C00000"/>
              </a:gs>
              <a:gs pos="100000">
                <a:srgbClr val="760000"/>
              </a:gs>
            </a:gsLst>
          </a:gra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08/12/2025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BA34E9F7-63E5-1669-6E64-EF9350392D60}"/>
              </a:ext>
            </a:extLst>
          </p:cNvPr>
          <p:cNvSpPr txBox="1"/>
          <p:nvPr/>
        </p:nvSpPr>
        <p:spPr>
          <a:xfrm>
            <a:off x="15274820" y="1486947"/>
            <a:ext cx="74216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dirty="0">
                <a:solidFill>
                  <a:schemeClr val="bg1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INICIO DA API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8F3DB79F-0BF3-62EC-6454-7B08F7B5A695}"/>
              </a:ext>
            </a:extLst>
          </p:cNvPr>
          <p:cNvSpPr txBox="1"/>
          <p:nvPr/>
        </p:nvSpPr>
        <p:spPr>
          <a:xfrm>
            <a:off x="4155314" y="4919218"/>
            <a:ext cx="34634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pt-BR" sz="1600" i="1" spc="300" dirty="0">
                <a:solidFill>
                  <a:schemeClr val="bg1"/>
                </a:solidFill>
              </a:rPr>
              <a:t>Fazer instalação na indústria do cliente e conectar sensor na rede</a:t>
            </a:r>
          </a:p>
        </p:txBody>
      </p:sp>
      <p:pic>
        <p:nvPicPr>
          <p:cNvPr id="43" name="Imagem 42" descr="Logotipo&#10;&#10;O conteúdo gerado por IA pode estar incorreto.">
            <a:extLst>
              <a:ext uri="{FF2B5EF4-FFF2-40B4-BE49-F238E27FC236}">
                <a16:creationId xmlns:a16="http://schemas.microsoft.com/office/drawing/2014/main" id="{87CE8A57-08A4-3454-8599-E9A3C7B41CC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4754" y="5455622"/>
            <a:ext cx="1345352" cy="926275"/>
          </a:xfrm>
          <a:prstGeom prst="rect">
            <a:avLst/>
          </a:prstGeom>
        </p:spPr>
      </p:pic>
      <p:sp>
        <p:nvSpPr>
          <p:cNvPr id="44" name="CaixaDeTexto 43">
            <a:extLst>
              <a:ext uri="{FF2B5EF4-FFF2-40B4-BE49-F238E27FC236}">
                <a16:creationId xmlns:a16="http://schemas.microsoft.com/office/drawing/2014/main" id="{296C81C7-54BD-2F32-C334-A6A9EDEFCBC7}"/>
              </a:ext>
            </a:extLst>
          </p:cNvPr>
          <p:cNvSpPr txBox="1"/>
          <p:nvPr/>
        </p:nvSpPr>
        <p:spPr>
          <a:xfrm>
            <a:off x="14357409" y="3256502"/>
            <a:ext cx="54820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Começar a semana fazendo requisições de testes até não da mais! Foco total em integração com a API da ISSO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DA12E3B5-9065-DC1C-72E9-40DC89130CE4}"/>
              </a:ext>
            </a:extLst>
          </p:cNvPr>
          <p:cNvSpPr txBox="1"/>
          <p:nvPr/>
        </p:nvSpPr>
        <p:spPr>
          <a:xfrm>
            <a:off x="23463471" y="4440409"/>
            <a:ext cx="69790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pt-BR" sz="1600" i="1" spc="300" dirty="0">
                <a:solidFill>
                  <a:schemeClr val="bg1"/>
                </a:solidFill>
              </a:rPr>
              <a:t>Até o final da semana dominar o máximo possível da API para implementar no sistema</a:t>
            </a:r>
          </a:p>
        </p:txBody>
      </p:sp>
      <p:pic>
        <p:nvPicPr>
          <p:cNvPr id="46" name="Picture 2" descr="ISSO | Venâncio Aires RS">
            <a:extLst>
              <a:ext uri="{FF2B5EF4-FFF2-40B4-BE49-F238E27FC236}">
                <a16:creationId xmlns:a16="http://schemas.microsoft.com/office/drawing/2014/main" id="{561D9B1B-779D-1BDE-D3CF-01AD8F8479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81" y="7403967"/>
            <a:ext cx="2774083" cy="2774083"/>
          </a:xfrm>
          <a:prstGeom prst="roundRect">
            <a:avLst>
              <a:gd name="adj" fmla="val 7863"/>
            </a:avLst>
          </a:prstGeom>
          <a:noFill/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" descr="Api - Api Logo Transparent Clipart - Large Size Png Image - PikPng">
            <a:extLst>
              <a:ext uri="{FF2B5EF4-FFF2-40B4-BE49-F238E27FC236}">
                <a16:creationId xmlns:a16="http://schemas.microsoft.com/office/drawing/2014/main" id="{22ED8853-D1F1-0A67-14DC-A6973A825D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8802" y="12651787"/>
            <a:ext cx="926276" cy="92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90347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D28497-563A-C60B-243B-52C679626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Esquina de uma rua&#10;&#10;O conteúdo gerado por IA pode estar incorreto.">
            <a:extLst>
              <a:ext uri="{FF2B5EF4-FFF2-40B4-BE49-F238E27FC236}">
                <a16:creationId xmlns:a16="http://schemas.microsoft.com/office/drawing/2014/main" id="{D5564D3B-6271-E501-BD5E-94F8C4366B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07957" cy="6858000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3A5597AC-9868-B087-2F11-EC58066DBA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390"/>
            <a:ext cx="12192000" cy="685522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54B40646-CCC2-B7A1-1A3C-F72C58545DFF}"/>
              </a:ext>
            </a:extLst>
          </p:cNvPr>
          <p:cNvSpPr/>
          <p:nvPr/>
        </p:nvSpPr>
        <p:spPr>
          <a:xfrm>
            <a:off x="-2" y="0"/>
            <a:ext cx="12207958" cy="6858000"/>
          </a:xfrm>
          <a:prstGeom prst="rect">
            <a:avLst/>
          </a:prstGeom>
          <a:gradFill>
            <a:gsLst>
              <a:gs pos="0">
                <a:srgbClr val="C00000">
                  <a:alpha val="50000"/>
                </a:srgbClr>
              </a:gs>
              <a:gs pos="100000">
                <a:schemeClr val="tx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8994EC9A-191A-764B-7886-63FAC6656DCA}"/>
              </a:ext>
            </a:extLst>
          </p:cNvPr>
          <p:cNvCxnSpPr>
            <a:cxnSpLocks/>
          </p:cNvCxnSpPr>
          <p:nvPr/>
        </p:nvCxnSpPr>
        <p:spPr>
          <a:xfrm>
            <a:off x="-8766256" y="-5537041"/>
            <a:ext cx="0" cy="68580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Gráfico 13">
            <a:extLst>
              <a:ext uri="{FF2B5EF4-FFF2-40B4-BE49-F238E27FC236}">
                <a16:creationId xmlns:a16="http://schemas.microsoft.com/office/drawing/2014/main" id="{D8C3BE93-23F5-F251-23C9-B1D35F3198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3113999">
            <a:off x="9878637" y="4544637"/>
            <a:ext cx="4626725" cy="4626725"/>
          </a:xfrm>
          <a:prstGeom prst="rect">
            <a:avLst/>
          </a:prstGeom>
        </p:spPr>
      </p:pic>
      <p:grpSp>
        <p:nvGrpSpPr>
          <p:cNvPr id="3" name="Agrupar 2">
            <a:extLst>
              <a:ext uri="{FF2B5EF4-FFF2-40B4-BE49-F238E27FC236}">
                <a16:creationId xmlns:a16="http://schemas.microsoft.com/office/drawing/2014/main" id="{66B49105-025D-6FE0-A3CD-11A1F7587835}"/>
              </a:ext>
            </a:extLst>
          </p:cNvPr>
          <p:cNvGrpSpPr/>
          <p:nvPr/>
        </p:nvGrpSpPr>
        <p:grpSpPr>
          <a:xfrm>
            <a:off x="0" y="0"/>
            <a:ext cx="12207956" cy="830304"/>
            <a:chOff x="0" y="0"/>
            <a:chExt cx="12207956" cy="830304"/>
          </a:xfrm>
        </p:grpSpPr>
        <p:sp>
          <p:nvSpPr>
            <p:cNvPr id="2" name="Retângulo 1">
              <a:extLst>
                <a:ext uri="{FF2B5EF4-FFF2-40B4-BE49-F238E27FC236}">
                  <a16:creationId xmlns:a16="http://schemas.microsoft.com/office/drawing/2014/main" id="{D8F9627B-125F-B83D-9C61-4C9A46DF041F}"/>
                </a:ext>
              </a:extLst>
            </p:cNvPr>
            <p:cNvSpPr/>
            <p:nvPr/>
          </p:nvSpPr>
          <p:spPr>
            <a:xfrm>
              <a:off x="0" y="0"/>
              <a:ext cx="12207956" cy="830304"/>
            </a:xfrm>
            <a:prstGeom prst="rect">
              <a:avLst/>
            </a:pr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8" name="Gráfico 7">
              <a:extLst>
                <a:ext uri="{FF2B5EF4-FFF2-40B4-BE49-F238E27FC236}">
                  <a16:creationId xmlns:a16="http://schemas.microsoft.com/office/drawing/2014/main" id="{C09D785B-6F2A-0413-F28F-7FE8954E4C8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1180862" y="122418"/>
              <a:ext cx="877657" cy="707886"/>
            </a:xfrm>
            <a:prstGeom prst="rect">
              <a:avLst/>
            </a:prstGeom>
          </p:spPr>
        </p:pic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764FFFF1-37F3-9DEC-BE9E-BC38C08210AE}"/>
                </a:ext>
              </a:extLst>
            </p:cNvPr>
            <p:cNvSpPr txBox="1"/>
            <p:nvPr/>
          </p:nvSpPr>
          <p:spPr>
            <a:xfrm>
              <a:off x="8028675" y="291695"/>
              <a:ext cx="31362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solidFill>
                    <a:schemeClr val="bg1"/>
                  </a:solidFill>
                </a:rPr>
                <a:t>AGENDA E PLANEJAMENTO</a:t>
              </a:r>
            </a:p>
          </p:txBody>
        </p:sp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A1A53DE8-364A-1C54-FD62-2A601E9CC716}"/>
                </a:ext>
              </a:extLst>
            </p:cNvPr>
            <p:cNvSpPr txBox="1"/>
            <p:nvPr/>
          </p:nvSpPr>
          <p:spPr>
            <a:xfrm>
              <a:off x="64093" y="252758"/>
              <a:ext cx="3504709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pt-BR" sz="2000" spc="600" dirty="0">
                  <a:solidFill>
                    <a:schemeClr val="bg1"/>
                  </a:solidFill>
                  <a:latin typeface="Candara" panose="020E0502030303020204" pitchFamily="34" charset="0"/>
                </a:rPr>
                <a:t>PROJETO ARANHA</a:t>
              </a:r>
            </a:p>
          </p:txBody>
        </p:sp>
      </p:grpSp>
      <p:cxnSp>
        <p:nvCxnSpPr>
          <p:cNvPr id="13" name="Conector: Angulado 12">
            <a:extLst>
              <a:ext uri="{FF2B5EF4-FFF2-40B4-BE49-F238E27FC236}">
                <a16:creationId xmlns:a16="http://schemas.microsoft.com/office/drawing/2014/main" id="{DF4EBD7B-90E5-96E4-E225-9AB4F4AF3922}"/>
              </a:ext>
            </a:extLst>
          </p:cNvPr>
          <p:cNvCxnSpPr>
            <a:cxnSpLocks/>
          </p:cNvCxnSpPr>
          <p:nvPr/>
        </p:nvCxnSpPr>
        <p:spPr>
          <a:xfrm>
            <a:off x="-8753556" y="1333500"/>
            <a:ext cx="8753556" cy="1471558"/>
          </a:xfrm>
          <a:prstGeom prst="bentConnector3">
            <a:avLst>
              <a:gd name="adj1" fmla="val -199"/>
            </a:avLst>
          </a:prstGeom>
          <a:ln w="381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!!Elipse 25">
            <a:extLst>
              <a:ext uri="{FF2B5EF4-FFF2-40B4-BE49-F238E27FC236}">
                <a16:creationId xmlns:a16="http://schemas.microsoft.com/office/drawing/2014/main" id="{CEB93EBA-D789-AA77-4BD7-52F54CA95ABA}"/>
              </a:ext>
            </a:extLst>
          </p:cNvPr>
          <p:cNvSpPr/>
          <p:nvPr/>
        </p:nvSpPr>
        <p:spPr>
          <a:xfrm>
            <a:off x="-8963362" y="1205419"/>
            <a:ext cx="368298" cy="368298"/>
          </a:xfrm>
          <a:prstGeom prst="ellipse">
            <a:avLst/>
          </a:prstGeom>
          <a:gradFill>
            <a:gsLst>
              <a:gs pos="0">
                <a:srgbClr val="FF0000"/>
              </a:gs>
              <a:gs pos="50000">
                <a:srgbClr val="C00000"/>
              </a:gs>
              <a:gs pos="100000">
                <a:srgbClr val="760000"/>
              </a:gs>
            </a:gsLst>
            <a:lin ang="5400000" scaled="0"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Retângulo: Cantos Arredondados 24">
            <a:extLst>
              <a:ext uri="{FF2B5EF4-FFF2-40B4-BE49-F238E27FC236}">
                <a16:creationId xmlns:a16="http://schemas.microsoft.com/office/drawing/2014/main" id="{ADAD2549-4DD6-BB87-BF2E-936D42BC1AF3}"/>
              </a:ext>
            </a:extLst>
          </p:cNvPr>
          <p:cNvSpPr/>
          <p:nvPr/>
        </p:nvSpPr>
        <p:spPr>
          <a:xfrm>
            <a:off x="-11154109" y="1116518"/>
            <a:ext cx="2031997" cy="546099"/>
          </a:xfrm>
          <a:prstGeom prst="roundRect">
            <a:avLst/>
          </a:prstGeom>
          <a:gradFill>
            <a:gsLst>
              <a:gs pos="0">
                <a:srgbClr val="FF0000"/>
              </a:gs>
              <a:gs pos="50000">
                <a:srgbClr val="C00000"/>
              </a:gs>
              <a:gs pos="100000">
                <a:srgbClr val="760000"/>
              </a:gs>
            </a:gsLst>
          </a:gra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03/12/2025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B99BE95A-F349-433F-C2CD-4FC66E8A00D7}"/>
              </a:ext>
            </a:extLst>
          </p:cNvPr>
          <p:cNvSpPr txBox="1"/>
          <p:nvPr/>
        </p:nvSpPr>
        <p:spPr>
          <a:xfrm>
            <a:off x="-8556449" y="965076"/>
            <a:ext cx="74216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dirty="0">
                <a:solidFill>
                  <a:schemeClr val="bg1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Criar o Planejamento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51DEE7CE-25CA-9364-C361-3B5A02DF91A0}"/>
              </a:ext>
            </a:extLst>
          </p:cNvPr>
          <p:cNvSpPr txBox="1"/>
          <p:nvPr/>
        </p:nvSpPr>
        <p:spPr>
          <a:xfrm>
            <a:off x="-8556449" y="3077308"/>
            <a:ext cx="635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</a:rPr>
              <a:t>Traçar o caminho que vamos seguir até a entrega do projeto e com base no planejamento focar nos ponto mais importantes de criação</a:t>
            </a:r>
          </a:p>
        </p:txBody>
      </p:sp>
      <p:cxnSp>
        <p:nvCxnSpPr>
          <p:cNvPr id="30" name="Conector reto 29">
            <a:extLst>
              <a:ext uri="{FF2B5EF4-FFF2-40B4-BE49-F238E27FC236}">
                <a16:creationId xmlns:a16="http://schemas.microsoft.com/office/drawing/2014/main" id="{60F5CD17-9E53-4324-4D98-688C2296B8FE}"/>
              </a:ext>
            </a:extLst>
          </p:cNvPr>
          <p:cNvCxnSpPr>
            <a:cxnSpLocks/>
          </p:cNvCxnSpPr>
          <p:nvPr/>
        </p:nvCxnSpPr>
        <p:spPr>
          <a:xfrm>
            <a:off x="0" y="2805058"/>
            <a:ext cx="1220795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etângulo: Cantos Arredondados 39">
            <a:extLst>
              <a:ext uri="{FF2B5EF4-FFF2-40B4-BE49-F238E27FC236}">
                <a16:creationId xmlns:a16="http://schemas.microsoft.com/office/drawing/2014/main" id="{9D3247D3-283F-3684-C604-797188B91434}"/>
              </a:ext>
            </a:extLst>
          </p:cNvPr>
          <p:cNvSpPr/>
          <p:nvPr/>
        </p:nvSpPr>
        <p:spPr>
          <a:xfrm>
            <a:off x="1034867" y="2532008"/>
            <a:ext cx="2031997" cy="546099"/>
          </a:xfrm>
          <a:prstGeom prst="roundRect">
            <a:avLst/>
          </a:prstGeom>
          <a:gradFill>
            <a:gsLst>
              <a:gs pos="0">
                <a:srgbClr val="FF0000"/>
              </a:gs>
              <a:gs pos="50000">
                <a:srgbClr val="C00000"/>
              </a:gs>
              <a:gs pos="100000">
                <a:srgbClr val="760000"/>
              </a:gs>
            </a:gsLst>
          </a:gra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08/12/2025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8892FBAB-A022-5A78-5F6D-98CDC2D38EEF}"/>
              </a:ext>
            </a:extLst>
          </p:cNvPr>
          <p:cNvSpPr txBox="1"/>
          <p:nvPr/>
        </p:nvSpPr>
        <p:spPr>
          <a:xfrm>
            <a:off x="3200504" y="1692392"/>
            <a:ext cx="74216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dirty="0">
                <a:solidFill>
                  <a:schemeClr val="bg1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INICIO DA API</a:t>
            </a:r>
          </a:p>
        </p:txBody>
      </p:sp>
      <p:sp>
        <p:nvSpPr>
          <p:cNvPr id="7" name="!!Elipse 38">
            <a:extLst>
              <a:ext uri="{FF2B5EF4-FFF2-40B4-BE49-F238E27FC236}">
                <a16:creationId xmlns:a16="http://schemas.microsoft.com/office/drawing/2014/main" id="{AC99920E-962A-33B4-C459-EF845E3DF77E}"/>
              </a:ext>
            </a:extLst>
          </p:cNvPr>
          <p:cNvSpPr/>
          <p:nvPr/>
        </p:nvSpPr>
        <p:spPr>
          <a:xfrm>
            <a:off x="3200504" y="2620909"/>
            <a:ext cx="368298" cy="368298"/>
          </a:xfrm>
          <a:prstGeom prst="ellipse">
            <a:avLst/>
          </a:prstGeom>
          <a:gradFill>
            <a:gsLst>
              <a:gs pos="0">
                <a:srgbClr val="FF0000">
                  <a:lumMod val="98000"/>
                  <a:lumOff val="2000"/>
                </a:srgbClr>
              </a:gs>
              <a:gs pos="50000">
                <a:srgbClr val="C00000"/>
              </a:gs>
              <a:gs pos="100000">
                <a:srgbClr val="760000"/>
              </a:gs>
            </a:gsLst>
            <a:lin ang="5400000" scaled="0"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CFE86DD7-AA83-3F37-4D49-5C8EA9C5655D}"/>
              </a:ext>
            </a:extLst>
          </p:cNvPr>
          <p:cNvSpPr txBox="1"/>
          <p:nvPr/>
        </p:nvSpPr>
        <p:spPr>
          <a:xfrm>
            <a:off x="-4845618" y="4919218"/>
            <a:ext cx="34634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pt-BR" sz="1600" i="1" spc="300" dirty="0">
                <a:solidFill>
                  <a:schemeClr val="bg1"/>
                </a:solidFill>
              </a:rPr>
              <a:t>Fazer instalação na indústria do cliente e conectar sensor na rede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D90BE508-52C4-7449-BE56-234CE51DDB45}"/>
              </a:ext>
            </a:extLst>
          </p:cNvPr>
          <p:cNvSpPr txBox="1"/>
          <p:nvPr/>
        </p:nvSpPr>
        <p:spPr>
          <a:xfrm>
            <a:off x="4187311" y="3256502"/>
            <a:ext cx="54820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Começar a semana fazendo requisições de testes até não da mais! Foco total em integração com a API da ISSO</a:t>
            </a:r>
          </a:p>
        </p:txBody>
      </p:sp>
      <p:pic>
        <p:nvPicPr>
          <p:cNvPr id="1026" name="Picture 2" descr="ISSO | Venâncio Aires RS">
            <a:extLst>
              <a:ext uri="{FF2B5EF4-FFF2-40B4-BE49-F238E27FC236}">
                <a16:creationId xmlns:a16="http://schemas.microsoft.com/office/drawing/2014/main" id="{61C0A24D-DB5C-86FB-57A2-5302262E21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81" y="3831159"/>
            <a:ext cx="2774083" cy="2774083"/>
          </a:xfrm>
          <a:prstGeom prst="roundRect">
            <a:avLst>
              <a:gd name="adj" fmla="val 7863"/>
            </a:avLst>
          </a:prstGeom>
          <a:noFill/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69A8655F-6BC5-38CE-ACD8-EAC459A20091}"/>
              </a:ext>
            </a:extLst>
          </p:cNvPr>
          <p:cNvSpPr txBox="1"/>
          <p:nvPr/>
        </p:nvSpPr>
        <p:spPr>
          <a:xfrm>
            <a:off x="3568802" y="4440409"/>
            <a:ext cx="69790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pt-BR" sz="1600" i="1" spc="300" dirty="0">
                <a:solidFill>
                  <a:schemeClr val="bg1"/>
                </a:solidFill>
              </a:rPr>
              <a:t>Até o final da semana dominar o máximo possível da API para implementar no sistema</a:t>
            </a:r>
          </a:p>
        </p:txBody>
      </p:sp>
      <p:pic>
        <p:nvPicPr>
          <p:cNvPr id="1028" name="Picture 4" descr="Api - Api Logo Transparent Clipart - Large Size Png Image - PikPng">
            <a:extLst>
              <a:ext uri="{FF2B5EF4-FFF2-40B4-BE49-F238E27FC236}">
                <a16:creationId xmlns:a16="http://schemas.microsoft.com/office/drawing/2014/main" id="{3051A8BF-0ECA-5CA4-6A9E-7A88559440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8802" y="5392350"/>
            <a:ext cx="926276" cy="92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AutoShape 6" descr="Php Logo PNG Vector (EPS) Free Download">
            <a:extLst>
              <a:ext uri="{FF2B5EF4-FFF2-40B4-BE49-F238E27FC236}">
                <a16:creationId xmlns:a16="http://schemas.microsoft.com/office/drawing/2014/main" id="{925854E1-CDB6-D8B8-CC7F-7AA0E603A0A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32" name="Imagem 31" descr="Logotipo&#10;&#10;O conteúdo gerado por IA pode estar incorreto.">
            <a:extLst>
              <a:ext uri="{FF2B5EF4-FFF2-40B4-BE49-F238E27FC236}">
                <a16:creationId xmlns:a16="http://schemas.microsoft.com/office/drawing/2014/main" id="{56E467EF-2777-EC0C-1EA6-DE88E93A99D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457" y="5455622"/>
            <a:ext cx="1345352" cy="926275"/>
          </a:xfrm>
          <a:prstGeom prst="rect">
            <a:avLst/>
          </a:prstGeom>
        </p:spPr>
      </p:pic>
      <p:sp>
        <p:nvSpPr>
          <p:cNvPr id="33" name="Retângulo: Cantos Arredondados 32">
            <a:extLst>
              <a:ext uri="{FF2B5EF4-FFF2-40B4-BE49-F238E27FC236}">
                <a16:creationId xmlns:a16="http://schemas.microsoft.com/office/drawing/2014/main" id="{E0970477-4316-AEC2-66D1-46D3B40FE478}"/>
              </a:ext>
            </a:extLst>
          </p:cNvPr>
          <p:cNvSpPr/>
          <p:nvPr/>
        </p:nvSpPr>
        <p:spPr>
          <a:xfrm>
            <a:off x="12858569" y="2532008"/>
            <a:ext cx="2031997" cy="546099"/>
          </a:xfrm>
          <a:prstGeom prst="roundRect">
            <a:avLst/>
          </a:prstGeom>
          <a:gradFill>
            <a:gsLst>
              <a:gs pos="0">
                <a:srgbClr val="00B050"/>
              </a:gs>
              <a:gs pos="5000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</a:gra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10/12/2025</a:t>
            </a:r>
          </a:p>
        </p:txBody>
      </p:sp>
      <p:sp>
        <p:nvSpPr>
          <p:cNvPr id="34" name="!!Elipse 14">
            <a:extLst>
              <a:ext uri="{FF2B5EF4-FFF2-40B4-BE49-F238E27FC236}">
                <a16:creationId xmlns:a16="http://schemas.microsoft.com/office/drawing/2014/main" id="{5C68A006-1B2E-66C0-3034-F208303893EA}"/>
              </a:ext>
            </a:extLst>
          </p:cNvPr>
          <p:cNvSpPr/>
          <p:nvPr/>
        </p:nvSpPr>
        <p:spPr>
          <a:xfrm>
            <a:off x="15024206" y="2620909"/>
            <a:ext cx="368298" cy="368298"/>
          </a:xfrm>
          <a:prstGeom prst="ellipse">
            <a:avLst/>
          </a:prstGeom>
          <a:gradFill>
            <a:gsLst>
              <a:gs pos="0">
                <a:srgbClr val="FF0000">
                  <a:lumMod val="93000"/>
                  <a:lumOff val="7000"/>
                </a:srgbClr>
              </a:gs>
              <a:gs pos="50000">
                <a:srgbClr val="C00000"/>
              </a:gs>
              <a:gs pos="100000">
                <a:srgbClr val="760000"/>
              </a:gs>
            </a:gsLst>
            <a:lin ang="5400000" scaled="0"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FA26AA61-AB79-3A4D-8C80-918E9F435AA7}"/>
              </a:ext>
            </a:extLst>
          </p:cNvPr>
          <p:cNvSpPr txBox="1"/>
          <p:nvPr/>
        </p:nvSpPr>
        <p:spPr>
          <a:xfrm>
            <a:off x="14890566" y="1662617"/>
            <a:ext cx="17851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dirty="0">
                <a:solidFill>
                  <a:schemeClr val="bg1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API</a:t>
            </a:r>
          </a:p>
        </p:txBody>
      </p:sp>
    </p:spTree>
    <p:extLst>
      <p:ext uri="{BB962C8B-B14F-4D97-AF65-F5344CB8AC3E}">
        <p14:creationId xmlns:p14="http://schemas.microsoft.com/office/powerpoint/2010/main" val="3942710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9B7168-B70A-E967-ECA3-66570A340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Esquina de uma rua&#10;&#10;O conteúdo gerado por IA pode estar incorreto.">
            <a:extLst>
              <a:ext uri="{FF2B5EF4-FFF2-40B4-BE49-F238E27FC236}">
                <a16:creationId xmlns:a16="http://schemas.microsoft.com/office/drawing/2014/main" id="{A8C028D2-7A05-909E-FAAD-B9C1C0C687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07957" cy="6858000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5CF0A7DD-FB75-5421-DF6A-F1BFBB68CC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390"/>
            <a:ext cx="12192000" cy="6855220"/>
          </a:xfrm>
          <a:prstGeom prst="rect">
            <a:avLst/>
          </a:prstGeom>
        </p:spPr>
      </p:pic>
      <p:pic>
        <p:nvPicPr>
          <p:cNvPr id="2050" name="Picture 2" descr="Matrix wallpaper gif">
            <a:extLst>
              <a:ext uri="{FF2B5EF4-FFF2-40B4-BE49-F238E27FC236}">
                <a16:creationId xmlns:a16="http://schemas.microsoft.com/office/drawing/2014/main" id="{4177A022-7083-AA3A-3EE8-EFFA579410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000" y="-64675"/>
            <a:ext cx="12421953" cy="6987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BC8A874C-E486-A41D-1082-48FCE4FF76CF}"/>
              </a:ext>
            </a:extLst>
          </p:cNvPr>
          <p:cNvSpPr/>
          <p:nvPr/>
        </p:nvSpPr>
        <p:spPr>
          <a:xfrm>
            <a:off x="-2" y="0"/>
            <a:ext cx="12207958" cy="6858000"/>
          </a:xfrm>
          <a:prstGeom prst="rect">
            <a:avLst/>
          </a:prstGeom>
          <a:gradFill>
            <a:gsLst>
              <a:gs pos="0">
                <a:schemeClr val="accent3">
                  <a:lumMod val="50000"/>
                  <a:alpha val="50000"/>
                </a:schemeClr>
              </a:gs>
              <a:gs pos="100000">
                <a:schemeClr val="tx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DAECD977-46FC-3AC2-ECCD-57426147DE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365819">
            <a:off x="9893151" y="4544637"/>
            <a:ext cx="4626725" cy="4626725"/>
          </a:xfrm>
          <a:prstGeom prst="rect">
            <a:avLst/>
          </a:prstGeom>
        </p:spPr>
      </p:pic>
      <p:grpSp>
        <p:nvGrpSpPr>
          <p:cNvPr id="3" name="Agrupar 2">
            <a:extLst>
              <a:ext uri="{FF2B5EF4-FFF2-40B4-BE49-F238E27FC236}">
                <a16:creationId xmlns:a16="http://schemas.microsoft.com/office/drawing/2014/main" id="{792A3B28-DEF1-FB21-1AAB-279608AD0132}"/>
              </a:ext>
            </a:extLst>
          </p:cNvPr>
          <p:cNvGrpSpPr/>
          <p:nvPr/>
        </p:nvGrpSpPr>
        <p:grpSpPr>
          <a:xfrm>
            <a:off x="0" y="0"/>
            <a:ext cx="12207956" cy="830304"/>
            <a:chOff x="0" y="0"/>
            <a:chExt cx="12207956" cy="830304"/>
          </a:xfrm>
        </p:grpSpPr>
        <p:sp>
          <p:nvSpPr>
            <p:cNvPr id="2" name="Retângulo 1">
              <a:extLst>
                <a:ext uri="{FF2B5EF4-FFF2-40B4-BE49-F238E27FC236}">
                  <a16:creationId xmlns:a16="http://schemas.microsoft.com/office/drawing/2014/main" id="{B7415D18-F641-7D6A-F63E-680AB7F382FE}"/>
                </a:ext>
              </a:extLst>
            </p:cNvPr>
            <p:cNvSpPr/>
            <p:nvPr/>
          </p:nvSpPr>
          <p:spPr>
            <a:xfrm>
              <a:off x="0" y="0"/>
              <a:ext cx="12207956" cy="830304"/>
            </a:xfrm>
            <a:prstGeom prst="rect">
              <a:avLst/>
            </a:pr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8" name="Gráfico 7">
              <a:extLst>
                <a:ext uri="{FF2B5EF4-FFF2-40B4-BE49-F238E27FC236}">
                  <a16:creationId xmlns:a16="http://schemas.microsoft.com/office/drawing/2014/main" id="{767465A4-4DAB-A79D-A5B1-0C6F06EA7B2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1180862" y="122418"/>
              <a:ext cx="877657" cy="707886"/>
            </a:xfrm>
            <a:prstGeom prst="rect">
              <a:avLst/>
            </a:prstGeom>
          </p:spPr>
        </p:pic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65FFF558-1903-20BA-CA3A-FE7478A59999}"/>
                </a:ext>
              </a:extLst>
            </p:cNvPr>
            <p:cNvSpPr txBox="1"/>
            <p:nvPr/>
          </p:nvSpPr>
          <p:spPr>
            <a:xfrm>
              <a:off x="8028675" y="291695"/>
              <a:ext cx="31362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solidFill>
                    <a:schemeClr val="bg1"/>
                  </a:solidFill>
                </a:rPr>
                <a:t>AGENDA E PLANEJAMENTO</a:t>
              </a:r>
            </a:p>
          </p:txBody>
        </p:sp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017F6192-A317-AE1A-575B-E471FDC9F97D}"/>
                </a:ext>
              </a:extLst>
            </p:cNvPr>
            <p:cNvSpPr txBox="1"/>
            <p:nvPr/>
          </p:nvSpPr>
          <p:spPr>
            <a:xfrm>
              <a:off x="64093" y="252758"/>
              <a:ext cx="3504709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pt-BR" sz="2000" spc="600" dirty="0">
                  <a:solidFill>
                    <a:schemeClr val="bg1"/>
                  </a:solidFill>
                  <a:latin typeface="Candara" panose="020E0502030303020204" pitchFamily="34" charset="0"/>
                </a:rPr>
                <a:t>PROJETO ARANHA</a:t>
              </a:r>
            </a:p>
          </p:txBody>
        </p:sp>
      </p:grpSp>
      <p:cxnSp>
        <p:nvCxnSpPr>
          <p:cNvPr id="30" name="Conector reto 29">
            <a:extLst>
              <a:ext uri="{FF2B5EF4-FFF2-40B4-BE49-F238E27FC236}">
                <a16:creationId xmlns:a16="http://schemas.microsoft.com/office/drawing/2014/main" id="{E90FEB3D-B60A-0AAE-F41A-663097EDF94B}"/>
              </a:ext>
            </a:extLst>
          </p:cNvPr>
          <p:cNvCxnSpPr>
            <a:cxnSpLocks/>
          </p:cNvCxnSpPr>
          <p:nvPr/>
        </p:nvCxnSpPr>
        <p:spPr>
          <a:xfrm>
            <a:off x="0" y="2805058"/>
            <a:ext cx="1220795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etângulo: Cantos Arredondados 39">
            <a:extLst>
              <a:ext uri="{FF2B5EF4-FFF2-40B4-BE49-F238E27FC236}">
                <a16:creationId xmlns:a16="http://schemas.microsoft.com/office/drawing/2014/main" id="{D42BCA88-B0F9-EE7E-92DB-F360501B5CBA}"/>
              </a:ext>
            </a:extLst>
          </p:cNvPr>
          <p:cNvSpPr/>
          <p:nvPr/>
        </p:nvSpPr>
        <p:spPr>
          <a:xfrm>
            <a:off x="-5217007" y="2532008"/>
            <a:ext cx="2031997" cy="546099"/>
          </a:xfrm>
          <a:prstGeom prst="roundRect">
            <a:avLst/>
          </a:prstGeom>
          <a:gradFill>
            <a:gsLst>
              <a:gs pos="0">
                <a:srgbClr val="FF0000"/>
              </a:gs>
              <a:gs pos="50000">
                <a:srgbClr val="C00000"/>
              </a:gs>
              <a:gs pos="100000">
                <a:srgbClr val="760000"/>
              </a:gs>
            </a:gsLst>
          </a:gra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08/12/2025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93550B89-DA08-6B14-EFB3-4349D45B42CA}"/>
              </a:ext>
            </a:extLst>
          </p:cNvPr>
          <p:cNvSpPr txBox="1"/>
          <p:nvPr/>
        </p:nvSpPr>
        <p:spPr>
          <a:xfrm>
            <a:off x="-5356836" y="1692392"/>
            <a:ext cx="74216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dirty="0">
                <a:solidFill>
                  <a:schemeClr val="bg1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INICIO DA API</a:t>
            </a:r>
          </a:p>
        </p:txBody>
      </p:sp>
      <p:sp>
        <p:nvSpPr>
          <p:cNvPr id="7" name="!!Elipse 38">
            <a:extLst>
              <a:ext uri="{FF2B5EF4-FFF2-40B4-BE49-F238E27FC236}">
                <a16:creationId xmlns:a16="http://schemas.microsoft.com/office/drawing/2014/main" id="{CE66F5BD-F85A-959D-1CA1-C3A1E3836886}"/>
              </a:ext>
            </a:extLst>
          </p:cNvPr>
          <p:cNvSpPr/>
          <p:nvPr/>
        </p:nvSpPr>
        <p:spPr>
          <a:xfrm>
            <a:off x="-3051370" y="2620909"/>
            <a:ext cx="368298" cy="368298"/>
          </a:xfrm>
          <a:prstGeom prst="ellipse">
            <a:avLst/>
          </a:prstGeom>
          <a:gradFill>
            <a:gsLst>
              <a:gs pos="0">
                <a:srgbClr val="FF0000">
                  <a:lumMod val="98000"/>
                  <a:lumOff val="2000"/>
                </a:srgbClr>
              </a:gs>
              <a:gs pos="50000">
                <a:srgbClr val="C00000"/>
              </a:gs>
              <a:gs pos="100000">
                <a:srgbClr val="760000"/>
              </a:gs>
            </a:gsLst>
            <a:lin ang="5400000" scaled="0"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39D65749-50F0-E368-DAB1-B3FADE724C15}"/>
              </a:ext>
            </a:extLst>
          </p:cNvPr>
          <p:cNvSpPr txBox="1"/>
          <p:nvPr/>
        </p:nvSpPr>
        <p:spPr>
          <a:xfrm>
            <a:off x="5873910" y="3078107"/>
            <a:ext cx="54820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Ter controle de leitura de todos os tipos de dados e converter para o formato da base de dados local o </a:t>
            </a:r>
            <a:r>
              <a:rPr lang="pt-BR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data.json</a:t>
            </a:r>
            <a:endParaRPr lang="pt-BR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026" name="Picture 2" descr="ISSO | Venâncio Aires RS">
            <a:extLst>
              <a:ext uri="{FF2B5EF4-FFF2-40B4-BE49-F238E27FC236}">
                <a16:creationId xmlns:a16="http://schemas.microsoft.com/office/drawing/2014/main" id="{7B0B28DF-9281-7ED2-B87D-200BBD261B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33282" y="4973341"/>
            <a:ext cx="1631901" cy="1631901"/>
          </a:xfrm>
          <a:prstGeom prst="roundRect">
            <a:avLst>
              <a:gd name="adj" fmla="val 7863"/>
            </a:avLst>
          </a:prstGeom>
          <a:noFill/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3D12AF7E-08D6-3F71-51B8-7E417B1A4149}"/>
              </a:ext>
            </a:extLst>
          </p:cNvPr>
          <p:cNvSpPr txBox="1"/>
          <p:nvPr/>
        </p:nvSpPr>
        <p:spPr>
          <a:xfrm>
            <a:off x="3957631" y="4067509"/>
            <a:ext cx="7207275" cy="1323439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pt-BR" sz="1600" i="1" spc="3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Dados recebidos devem ser tratados e transformados para o formato padrão que usamos no sistema interno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600" i="1" spc="3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Fazer arquivo de data mais amplo e inteligente para melhorias de implementação</a:t>
            </a:r>
          </a:p>
        </p:txBody>
      </p:sp>
      <p:pic>
        <p:nvPicPr>
          <p:cNvPr id="1028" name="Picture 4" descr="Api - Api Logo Transparent Clipart - Large Size Png Image - PikPng">
            <a:extLst>
              <a:ext uri="{FF2B5EF4-FFF2-40B4-BE49-F238E27FC236}">
                <a16:creationId xmlns:a16="http://schemas.microsoft.com/office/drawing/2014/main" id="{191A6CFE-A76B-75D7-9D27-DE234CFC9B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40" y="3754284"/>
            <a:ext cx="2850958" cy="2850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AutoShape 6" descr="Php Logo PNG Vector (EPS) Free Download">
            <a:extLst>
              <a:ext uri="{FF2B5EF4-FFF2-40B4-BE49-F238E27FC236}">
                <a16:creationId xmlns:a16="http://schemas.microsoft.com/office/drawing/2014/main" id="{5E70F79E-1ED6-AA9C-EFA4-5566A832463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32" name="Imagem 31" descr="Logotipo&#10;&#10;O conteúdo gerado por IA pode estar incorreto.">
            <a:extLst>
              <a:ext uri="{FF2B5EF4-FFF2-40B4-BE49-F238E27FC236}">
                <a16:creationId xmlns:a16="http://schemas.microsoft.com/office/drawing/2014/main" id="{04225DA0-66B6-C03E-8960-03FF3582D04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8802" y="5455622"/>
            <a:ext cx="1345352" cy="926275"/>
          </a:xfrm>
          <a:prstGeom prst="rect">
            <a:avLst/>
          </a:prstGeom>
        </p:spPr>
      </p:pic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B665268B-1DF3-D81E-B6FA-5E6DFC6456E1}"/>
              </a:ext>
            </a:extLst>
          </p:cNvPr>
          <p:cNvSpPr/>
          <p:nvPr/>
        </p:nvSpPr>
        <p:spPr>
          <a:xfrm>
            <a:off x="3409665" y="2532008"/>
            <a:ext cx="2031997" cy="546099"/>
          </a:xfrm>
          <a:prstGeom prst="roundRect">
            <a:avLst/>
          </a:prstGeom>
          <a:gradFill>
            <a:gsLst>
              <a:gs pos="0">
                <a:srgbClr val="00B050"/>
              </a:gs>
              <a:gs pos="5000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</a:gra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10/12/2025</a:t>
            </a:r>
          </a:p>
        </p:txBody>
      </p:sp>
      <p:sp>
        <p:nvSpPr>
          <p:cNvPr id="15" name="!!Elipse 14">
            <a:extLst>
              <a:ext uri="{FF2B5EF4-FFF2-40B4-BE49-F238E27FC236}">
                <a16:creationId xmlns:a16="http://schemas.microsoft.com/office/drawing/2014/main" id="{443764CA-CDDF-26AF-F210-2F6467C47779}"/>
              </a:ext>
            </a:extLst>
          </p:cNvPr>
          <p:cNvSpPr/>
          <p:nvPr/>
        </p:nvSpPr>
        <p:spPr>
          <a:xfrm>
            <a:off x="5575302" y="2620909"/>
            <a:ext cx="368298" cy="368298"/>
          </a:xfrm>
          <a:prstGeom prst="ellipse">
            <a:avLst/>
          </a:prstGeom>
          <a:gradFill>
            <a:gsLst>
              <a:gs pos="0">
                <a:srgbClr val="FF0000">
                  <a:lumMod val="99000"/>
                  <a:lumOff val="1000"/>
                </a:srgbClr>
              </a:gs>
              <a:gs pos="50000">
                <a:srgbClr val="C00000"/>
              </a:gs>
              <a:gs pos="100000">
                <a:srgbClr val="760000"/>
              </a:gs>
            </a:gsLst>
            <a:lin ang="5400000" scaled="0"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8524AB50-BDB7-BFB5-9CC6-2CC51D9C41B3}"/>
              </a:ext>
            </a:extLst>
          </p:cNvPr>
          <p:cNvSpPr txBox="1"/>
          <p:nvPr/>
        </p:nvSpPr>
        <p:spPr>
          <a:xfrm>
            <a:off x="5441662" y="1662617"/>
            <a:ext cx="17851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dirty="0">
                <a:solidFill>
                  <a:schemeClr val="bg1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API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46788AE-E26F-340D-7A9B-5B2F15B79B53}"/>
              </a:ext>
            </a:extLst>
          </p:cNvPr>
          <p:cNvSpPr txBox="1"/>
          <p:nvPr/>
        </p:nvSpPr>
        <p:spPr>
          <a:xfrm>
            <a:off x="14389088" y="1662617"/>
            <a:ext cx="67546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dirty="0">
                <a:solidFill>
                  <a:schemeClr val="bg1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Arquivos do sistema</a:t>
            </a:r>
          </a:p>
        </p:txBody>
      </p:sp>
      <p:grpSp>
        <p:nvGrpSpPr>
          <p:cNvPr id="35" name="!!Agrupar 20">
            <a:extLst>
              <a:ext uri="{FF2B5EF4-FFF2-40B4-BE49-F238E27FC236}">
                <a16:creationId xmlns:a16="http://schemas.microsoft.com/office/drawing/2014/main" id="{2F6A7AE7-156A-BC0B-F210-BAA4D565832B}"/>
              </a:ext>
            </a:extLst>
          </p:cNvPr>
          <p:cNvGrpSpPr/>
          <p:nvPr/>
        </p:nvGrpSpPr>
        <p:grpSpPr>
          <a:xfrm>
            <a:off x="12206513" y="2620909"/>
            <a:ext cx="12207956" cy="368298"/>
            <a:chOff x="0" y="2620909"/>
            <a:chExt cx="12207956" cy="368298"/>
          </a:xfrm>
        </p:grpSpPr>
        <p:cxnSp>
          <p:nvCxnSpPr>
            <p:cNvPr id="36" name="Conector reto 35">
              <a:extLst>
                <a:ext uri="{FF2B5EF4-FFF2-40B4-BE49-F238E27FC236}">
                  <a16:creationId xmlns:a16="http://schemas.microsoft.com/office/drawing/2014/main" id="{2D2D6C15-0A48-713F-54CC-B9F0D925120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05058"/>
              <a:ext cx="12207956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!!Elipse 14pp">
              <a:extLst>
                <a:ext uri="{FF2B5EF4-FFF2-40B4-BE49-F238E27FC236}">
                  <a16:creationId xmlns:a16="http://schemas.microsoft.com/office/drawing/2014/main" id="{18F2B3B2-7920-B789-D084-3D89B7447E5D}"/>
                </a:ext>
              </a:extLst>
            </p:cNvPr>
            <p:cNvSpPr/>
            <p:nvPr/>
          </p:nvSpPr>
          <p:spPr>
            <a:xfrm>
              <a:off x="3597037" y="2620909"/>
              <a:ext cx="368298" cy="368298"/>
            </a:xfrm>
            <a:prstGeom prst="ellipse">
              <a:avLst/>
            </a:prstGeom>
            <a:gradFill>
              <a:gsLst>
                <a:gs pos="0">
                  <a:srgbClr val="FF0000">
                    <a:lumMod val="99000"/>
                    <a:lumOff val="1000"/>
                  </a:srgbClr>
                </a:gs>
                <a:gs pos="50000">
                  <a:srgbClr val="C00000"/>
                </a:gs>
                <a:gs pos="100000">
                  <a:srgbClr val="760000"/>
                </a:gs>
              </a:gsLst>
              <a:lin ang="5400000" scaled="0"/>
            </a:gra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38" name="Retângulo: Cantos Arredondados 37">
            <a:extLst>
              <a:ext uri="{FF2B5EF4-FFF2-40B4-BE49-F238E27FC236}">
                <a16:creationId xmlns:a16="http://schemas.microsoft.com/office/drawing/2014/main" id="{703C881C-63B4-0DF5-D15F-8B99AD98C257}"/>
              </a:ext>
            </a:extLst>
          </p:cNvPr>
          <p:cNvSpPr/>
          <p:nvPr/>
        </p:nvSpPr>
        <p:spPr>
          <a:xfrm>
            <a:off x="13536839" y="2532008"/>
            <a:ext cx="2031997" cy="546099"/>
          </a:xfrm>
          <a:prstGeom prst="roundRect">
            <a:avLst/>
          </a:prstGeom>
          <a:gradFill>
            <a:gsLst>
              <a:gs pos="0">
                <a:srgbClr val="7A8ECA"/>
              </a:gs>
              <a:gs pos="50000">
                <a:srgbClr val="3A3654"/>
              </a:gs>
              <a:gs pos="100000">
                <a:srgbClr val="3A3654"/>
              </a:gs>
            </a:gsLst>
          </a:gra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12/12/2025</a:t>
            </a:r>
          </a:p>
        </p:txBody>
      </p:sp>
    </p:spTree>
    <p:extLst>
      <p:ext uri="{BB962C8B-B14F-4D97-AF65-F5344CB8AC3E}">
        <p14:creationId xmlns:p14="http://schemas.microsoft.com/office/powerpoint/2010/main" val="28053346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FC19A9-4A2F-C44B-A96B-8EAF76A49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Esquina de uma rua&#10;&#10;O conteúdo gerado por IA pode estar incorreto.">
            <a:extLst>
              <a:ext uri="{FF2B5EF4-FFF2-40B4-BE49-F238E27FC236}">
                <a16:creationId xmlns:a16="http://schemas.microsoft.com/office/drawing/2014/main" id="{87596CD0-98DA-DB2D-63E6-E0C0B41CA0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0174" y="-1730121"/>
            <a:ext cx="18367547" cy="10318241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F51434B1-706D-DC4A-A37B-A173D1595D66}"/>
              </a:ext>
            </a:extLst>
          </p:cNvPr>
          <p:cNvSpPr/>
          <p:nvPr/>
        </p:nvSpPr>
        <p:spPr>
          <a:xfrm>
            <a:off x="-2" y="0"/>
            <a:ext cx="12207958" cy="6858000"/>
          </a:xfrm>
          <a:prstGeom prst="rect">
            <a:avLst/>
          </a:prstGeom>
          <a:gradFill>
            <a:gsLst>
              <a:gs pos="0">
                <a:srgbClr val="3A3654">
                  <a:alpha val="50000"/>
                </a:srgbClr>
              </a:gs>
              <a:gs pos="100000">
                <a:schemeClr val="tx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54D60B7A-F801-F776-D32C-3F8F95D55A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3786667">
            <a:off x="9878637" y="4544637"/>
            <a:ext cx="4626725" cy="4626725"/>
          </a:xfrm>
          <a:prstGeom prst="rect">
            <a:avLst/>
          </a:prstGeom>
        </p:spPr>
      </p:pic>
      <p:cxnSp>
        <p:nvCxnSpPr>
          <p:cNvPr id="22" name="!!Conector reto 21aa">
            <a:extLst>
              <a:ext uri="{FF2B5EF4-FFF2-40B4-BE49-F238E27FC236}">
                <a16:creationId xmlns:a16="http://schemas.microsoft.com/office/drawing/2014/main" id="{26732192-476A-6F4E-0F85-AD51A5264DEC}"/>
              </a:ext>
            </a:extLst>
          </p:cNvPr>
          <p:cNvCxnSpPr>
            <a:cxnSpLocks/>
          </p:cNvCxnSpPr>
          <p:nvPr/>
        </p:nvCxnSpPr>
        <p:spPr>
          <a:xfrm>
            <a:off x="-12207956" y="2805058"/>
            <a:ext cx="1220795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" name="Agrupar 2">
            <a:extLst>
              <a:ext uri="{FF2B5EF4-FFF2-40B4-BE49-F238E27FC236}">
                <a16:creationId xmlns:a16="http://schemas.microsoft.com/office/drawing/2014/main" id="{A3AD9201-5984-8D41-5CA4-F8BC76B14966}"/>
              </a:ext>
            </a:extLst>
          </p:cNvPr>
          <p:cNvGrpSpPr/>
          <p:nvPr/>
        </p:nvGrpSpPr>
        <p:grpSpPr>
          <a:xfrm>
            <a:off x="0" y="0"/>
            <a:ext cx="12207956" cy="830304"/>
            <a:chOff x="0" y="0"/>
            <a:chExt cx="12207956" cy="830304"/>
          </a:xfrm>
        </p:grpSpPr>
        <p:sp>
          <p:nvSpPr>
            <p:cNvPr id="2" name="Retângulo 1">
              <a:extLst>
                <a:ext uri="{FF2B5EF4-FFF2-40B4-BE49-F238E27FC236}">
                  <a16:creationId xmlns:a16="http://schemas.microsoft.com/office/drawing/2014/main" id="{36A4D838-EA9E-2A08-E841-8A428209318F}"/>
                </a:ext>
              </a:extLst>
            </p:cNvPr>
            <p:cNvSpPr/>
            <p:nvPr/>
          </p:nvSpPr>
          <p:spPr>
            <a:xfrm>
              <a:off x="0" y="0"/>
              <a:ext cx="12207956" cy="830304"/>
            </a:xfrm>
            <a:prstGeom prst="rect">
              <a:avLst/>
            </a:pr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8" name="Gráfico 7">
              <a:extLst>
                <a:ext uri="{FF2B5EF4-FFF2-40B4-BE49-F238E27FC236}">
                  <a16:creationId xmlns:a16="http://schemas.microsoft.com/office/drawing/2014/main" id="{05192FB1-AD05-BA89-EEE0-6CBF8D31359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1180862" y="122418"/>
              <a:ext cx="877657" cy="707886"/>
            </a:xfrm>
            <a:prstGeom prst="rect">
              <a:avLst/>
            </a:prstGeom>
          </p:spPr>
        </p:pic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D05AED3B-0EE8-50A6-9221-3AB5F84312D6}"/>
                </a:ext>
              </a:extLst>
            </p:cNvPr>
            <p:cNvSpPr txBox="1"/>
            <p:nvPr/>
          </p:nvSpPr>
          <p:spPr>
            <a:xfrm>
              <a:off x="8028675" y="291695"/>
              <a:ext cx="31362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solidFill>
                    <a:schemeClr val="bg1"/>
                  </a:solidFill>
                </a:rPr>
                <a:t>AGENDA E PLANEJAMENTO</a:t>
              </a:r>
            </a:p>
          </p:txBody>
        </p:sp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0CE3A6FF-30B7-E6A0-A591-F97725FCC669}"/>
                </a:ext>
              </a:extLst>
            </p:cNvPr>
            <p:cNvSpPr txBox="1"/>
            <p:nvPr/>
          </p:nvSpPr>
          <p:spPr>
            <a:xfrm>
              <a:off x="64093" y="252758"/>
              <a:ext cx="3504709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pt-BR" sz="2000" spc="600" dirty="0">
                  <a:solidFill>
                    <a:schemeClr val="bg1"/>
                  </a:solidFill>
                  <a:latin typeface="Candara" panose="020E0502030303020204" pitchFamily="34" charset="0"/>
                </a:rPr>
                <a:t>PROJETO ARANHA</a:t>
              </a:r>
            </a:p>
          </p:txBody>
        </p:sp>
      </p:grp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3A3CF3CB-6581-C879-56C7-4F603596AE62}"/>
              </a:ext>
            </a:extLst>
          </p:cNvPr>
          <p:cNvSpPr txBox="1"/>
          <p:nvPr/>
        </p:nvSpPr>
        <p:spPr>
          <a:xfrm>
            <a:off x="3727991" y="2989207"/>
            <a:ext cx="8014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Deixar pronto todos os arquivos do sistema base das APIs e concluir todos os testes referentes a API</a:t>
            </a:r>
          </a:p>
        </p:txBody>
      </p:sp>
      <p:pic>
        <p:nvPicPr>
          <p:cNvPr id="1028" name="Picture 4" descr="Api - Api Logo Transparent Clipart - Large Size Png Image - PikPng">
            <a:extLst>
              <a:ext uri="{FF2B5EF4-FFF2-40B4-BE49-F238E27FC236}">
                <a16:creationId xmlns:a16="http://schemas.microsoft.com/office/drawing/2014/main" id="{BED13C13-6545-BA9E-2E8E-599DE2AC9D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41782" y="5596052"/>
            <a:ext cx="1009189" cy="1009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AutoShape 6" descr="Php Logo PNG Vector (EPS) Free Download">
            <a:extLst>
              <a:ext uri="{FF2B5EF4-FFF2-40B4-BE49-F238E27FC236}">
                <a16:creationId xmlns:a16="http://schemas.microsoft.com/office/drawing/2014/main" id="{8BD6D46E-63C6-2136-D1AB-07A2E69AA46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grpSp>
        <p:nvGrpSpPr>
          <p:cNvPr id="21" name="!!Agrupar 20">
            <a:extLst>
              <a:ext uri="{FF2B5EF4-FFF2-40B4-BE49-F238E27FC236}">
                <a16:creationId xmlns:a16="http://schemas.microsoft.com/office/drawing/2014/main" id="{DFD0AD9C-9223-32B3-1EC5-D0C4517CF21A}"/>
              </a:ext>
            </a:extLst>
          </p:cNvPr>
          <p:cNvGrpSpPr/>
          <p:nvPr/>
        </p:nvGrpSpPr>
        <p:grpSpPr>
          <a:xfrm>
            <a:off x="0" y="2620909"/>
            <a:ext cx="12207956" cy="368298"/>
            <a:chOff x="0" y="2620909"/>
            <a:chExt cx="12207956" cy="368298"/>
          </a:xfrm>
        </p:grpSpPr>
        <p:cxnSp>
          <p:nvCxnSpPr>
            <p:cNvPr id="30" name="Conector reto 29">
              <a:extLst>
                <a:ext uri="{FF2B5EF4-FFF2-40B4-BE49-F238E27FC236}">
                  <a16:creationId xmlns:a16="http://schemas.microsoft.com/office/drawing/2014/main" id="{3E1941C2-6E03-0DB5-280F-767EE0B231C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05058"/>
              <a:ext cx="12207956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!!Elipse 14pp">
              <a:extLst>
                <a:ext uri="{FF2B5EF4-FFF2-40B4-BE49-F238E27FC236}">
                  <a16:creationId xmlns:a16="http://schemas.microsoft.com/office/drawing/2014/main" id="{057B3714-91F4-1844-F3BB-80BA24BA5A97}"/>
                </a:ext>
              </a:extLst>
            </p:cNvPr>
            <p:cNvSpPr/>
            <p:nvPr/>
          </p:nvSpPr>
          <p:spPr>
            <a:xfrm>
              <a:off x="3597037" y="2620909"/>
              <a:ext cx="368298" cy="368298"/>
            </a:xfrm>
            <a:prstGeom prst="ellipse">
              <a:avLst/>
            </a:prstGeom>
            <a:gradFill>
              <a:gsLst>
                <a:gs pos="0">
                  <a:srgbClr val="FF0000">
                    <a:lumMod val="99000"/>
                    <a:lumOff val="1000"/>
                  </a:srgbClr>
                </a:gs>
                <a:gs pos="50000">
                  <a:srgbClr val="C00000"/>
                </a:gs>
                <a:gs pos="100000">
                  <a:srgbClr val="760000"/>
                </a:gs>
              </a:gsLst>
              <a:lin ang="5400000" scaled="0"/>
            </a:gra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32" name="Imagem 31" descr="Logotipo&#10;&#10;O conteúdo gerado por IA pode estar incorreto.">
            <a:extLst>
              <a:ext uri="{FF2B5EF4-FFF2-40B4-BE49-F238E27FC236}">
                <a16:creationId xmlns:a16="http://schemas.microsoft.com/office/drawing/2014/main" id="{BB179823-3893-F307-1282-14F6B45C2E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79" y="3490910"/>
            <a:ext cx="4288884" cy="2952897"/>
          </a:xfrm>
          <a:prstGeom prst="rect">
            <a:avLst/>
          </a:prstGeom>
        </p:spPr>
      </p:pic>
      <p:cxnSp>
        <p:nvCxnSpPr>
          <p:cNvPr id="23" name="Conector reto 22">
            <a:extLst>
              <a:ext uri="{FF2B5EF4-FFF2-40B4-BE49-F238E27FC236}">
                <a16:creationId xmlns:a16="http://schemas.microsoft.com/office/drawing/2014/main" id="{FA7AA34F-BC2F-8743-02AD-E81B3EE5492F}"/>
              </a:ext>
            </a:extLst>
          </p:cNvPr>
          <p:cNvCxnSpPr>
            <a:cxnSpLocks/>
          </p:cNvCxnSpPr>
          <p:nvPr/>
        </p:nvCxnSpPr>
        <p:spPr>
          <a:xfrm>
            <a:off x="-12207956" y="2805058"/>
            <a:ext cx="1220795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BFB0B399-6924-8E7C-4D6A-2B1603870A80}"/>
              </a:ext>
            </a:extLst>
          </p:cNvPr>
          <p:cNvSpPr/>
          <p:nvPr/>
        </p:nvSpPr>
        <p:spPr>
          <a:xfrm>
            <a:off x="-3991568" y="2532008"/>
            <a:ext cx="2031997" cy="546099"/>
          </a:xfrm>
          <a:prstGeom prst="roundRect">
            <a:avLst/>
          </a:prstGeom>
          <a:gradFill>
            <a:gsLst>
              <a:gs pos="0">
                <a:srgbClr val="00B050"/>
              </a:gs>
              <a:gs pos="5000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</a:gra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10/12/2025</a:t>
            </a:r>
          </a:p>
        </p:txBody>
      </p:sp>
      <p:sp>
        <p:nvSpPr>
          <p:cNvPr id="15" name="!!Elipse 14">
            <a:extLst>
              <a:ext uri="{FF2B5EF4-FFF2-40B4-BE49-F238E27FC236}">
                <a16:creationId xmlns:a16="http://schemas.microsoft.com/office/drawing/2014/main" id="{344C9B80-28EE-C927-4A2F-9BCA6740D327}"/>
              </a:ext>
            </a:extLst>
          </p:cNvPr>
          <p:cNvSpPr/>
          <p:nvPr/>
        </p:nvSpPr>
        <p:spPr>
          <a:xfrm>
            <a:off x="-1825931" y="2620909"/>
            <a:ext cx="368298" cy="368298"/>
          </a:xfrm>
          <a:prstGeom prst="ellipse">
            <a:avLst/>
          </a:prstGeom>
          <a:gradFill>
            <a:gsLst>
              <a:gs pos="0">
                <a:srgbClr val="FF0000">
                  <a:lumMod val="99000"/>
                  <a:lumOff val="1000"/>
                </a:srgbClr>
              </a:gs>
              <a:gs pos="50000">
                <a:srgbClr val="C00000"/>
              </a:gs>
              <a:gs pos="100000">
                <a:srgbClr val="760000"/>
              </a:gs>
            </a:gsLst>
            <a:lin ang="5400000" scaled="0"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FD81AC06-7734-0E95-E895-661D6208CBF9}"/>
              </a:ext>
            </a:extLst>
          </p:cNvPr>
          <p:cNvSpPr txBox="1"/>
          <p:nvPr/>
        </p:nvSpPr>
        <p:spPr>
          <a:xfrm>
            <a:off x="-1959571" y="1662617"/>
            <a:ext cx="17851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dirty="0">
                <a:solidFill>
                  <a:schemeClr val="bg1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API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2404413C-1B71-4CA8-18E9-F500BE490649}"/>
              </a:ext>
            </a:extLst>
          </p:cNvPr>
          <p:cNvSpPr/>
          <p:nvPr/>
        </p:nvSpPr>
        <p:spPr>
          <a:xfrm>
            <a:off x="1431400" y="2532008"/>
            <a:ext cx="2031997" cy="546099"/>
          </a:xfrm>
          <a:prstGeom prst="roundRect">
            <a:avLst/>
          </a:prstGeom>
          <a:gradFill>
            <a:gsLst>
              <a:gs pos="0">
                <a:srgbClr val="7A8ECA"/>
              </a:gs>
              <a:gs pos="50000">
                <a:srgbClr val="3A3654"/>
              </a:gs>
              <a:gs pos="100000">
                <a:srgbClr val="3A3654"/>
              </a:gs>
            </a:gsLst>
          </a:gra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12/12/2025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4F1C9353-A1DA-0D71-75FA-6BEAA6FAD6EF}"/>
              </a:ext>
            </a:extLst>
          </p:cNvPr>
          <p:cNvSpPr txBox="1"/>
          <p:nvPr/>
        </p:nvSpPr>
        <p:spPr>
          <a:xfrm>
            <a:off x="3463398" y="1662617"/>
            <a:ext cx="67546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dirty="0">
                <a:solidFill>
                  <a:schemeClr val="bg1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Arquivos do sistema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04FFD37E-066A-FC23-A9D9-156A37AB3DB8}"/>
              </a:ext>
            </a:extLst>
          </p:cNvPr>
          <p:cNvSpPr txBox="1"/>
          <p:nvPr/>
        </p:nvSpPr>
        <p:spPr>
          <a:xfrm>
            <a:off x="3920245" y="4585049"/>
            <a:ext cx="80140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pt-BR" sz="1600" i="1" spc="300" dirty="0">
                <a:solidFill>
                  <a:schemeClr val="bg1"/>
                </a:solidFill>
              </a:rPr>
              <a:t>Fazer arquivo </a:t>
            </a:r>
            <a:r>
              <a:rPr lang="pt-BR" sz="1600" i="1" spc="300" dirty="0">
                <a:solidFill>
                  <a:srgbClr val="7A8ECA"/>
                </a:solidFill>
              </a:rPr>
              <a:t>de:</a:t>
            </a:r>
            <a:r>
              <a:rPr lang="pt-BR" sz="1600" i="1" spc="300" dirty="0">
                <a:solidFill>
                  <a:schemeClr val="bg1"/>
                </a:solidFill>
              </a:rPr>
              <a:t> </a:t>
            </a:r>
            <a:r>
              <a:rPr lang="pt-BR" sz="1600" b="1" i="1" spc="300" dirty="0">
                <a:solidFill>
                  <a:schemeClr val="bg1"/>
                </a:solidFill>
              </a:rPr>
              <a:t>configuração da API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600" b="1" i="1" spc="300" dirty="0">
                <a:solidFill>
                  <a:schemeClr val="bg1"/>
                </a:solidFill>
              </a:rPr>
              <a:t>Fazer arquivo </a:t>
            </a:r>
            <a:r>
              <a:rPr lang="pt-BR" sz="1600" b="1" i="1" spc="300" dirty="0">
                <a:solidFill>
                  <a:srgbClr val="7A8ECA"/>
                </a:solidFill>
              </a:rPr>
              <a:t>de:</a:t>
            </a:r>
            <a:r>
              <a:rPr lang="pt-BR" sz="1600" b="1" i="1" spc="300" dirty="0">
                <a:solidFill>
                  <a:schemeClr val="bg1"/>
                </a:solidFill>
              </a:rPr>
              <a:t> </a:t>
            </a:r>
            <a:r>
              <a:rPr lang="pt-BR" sz="1600" i="1" spc="300" dirty="0">
                <a:solidFill>
                  <a:schemeClr val="bg1"/>
                </a:solidFill>
              </a:rPr>
              <a:t>configuração global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600" i="1" spc="300" dirty="0">
                <a:solidFill>
                  <a:schemeClr val="bg1"/>
                </a:solidFill>
              </a:rPr>
              <a:t>Fazer arquivo </a:t>
            </a:r>
            <a:r>
              <a:rPr lang="pt-BR" sz="1600" i="1" spc="300" dirty="0">
                <a:solidFill>
                  <a:srgbClr val="7A8ECA"/>
                </a:solidFill>
              </a:rPr>
              <a:t>de:</a:t>
            </a:r>
            <a:r>
              <a:rPr lang="pt-BR" sz="1600" i="1" spc="300" dirty="0">
                <a:solidFill>
                  <a:schemeClr val="bg1"/>
                </a:solidFill>
              </a:rPr>
              <a:t> </a:t>
            </a:r>
            <a:r>
              <a:rPr lang="pt-BR" sz="1600" b="1" i="1" spc="300" dirty="0">
                <a:solidFill>
                  <a:schemeClr val="bg1"/>
                </a:solidFill>
              </a:rPr>
              <a:t>dados flexível para API ISSO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600" b="1" i="1" spc="300" dirty="0">
                <a:solidFill>
                  <a:schemeClr val="bg1"/>
                </a:solidFill>
              </a:rPr>
              <a:t>Fazer arquivo </a:t>
            </a:r>
            <a:r>
              <a:rPr lang="pt-BR" sz="1600" b="1" i="1" spc="300" dirty="0">
                <a:solidFill>
                  <a:srgbClr val="7A8ECA"/>
                </a:solidFill>
              </a:rPr>
              <a:t>de:</a:t>
            </a:r>
            <a:r>
              <a:rPr lang="pt-BR" sz="1600" b="1" i="1" spc="300" dirty="0">
                <a:solidFill>
                  <a:schemeClr val="bg1"/>
                </a:solidFill>
              </a:rPr>
              <a:t> </a:t>
            </a:r>
            <a:r>
              <a:rPr lang="pt-BR" sz="1600" i="1" spc="300" dirty="0">
                <a:solidFill>
                  <a:schemeClr val="bg1"/>
                </a:solidFill>
              </a:rPr>
              <a:t>sala de maquinas fácil de se customizar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600" i="1" spc="300" dirty="0">
                <a:solidFill>
                  <a:schemeClr val="bg1"/>
                </a:solidFill>
              </a:rPr>
              <a:t>Fazer arquivo </a:t>
            </a:r>
            <a:r>
              <a:rPr lang="pt-BR" sz="1600" i="1" spc="300" dirty="0">
                <a:solidFill>
                  <a:srgbClr val="7A8ECA"/>
                </a:solidFill>
              </a:rPr>
              <a:t>de:</a:t>
            </a:r>
            <a:r>
              <a:rPr lang="pt-BR" sz="1600" i="1" spc="300" dirty="0">
                <a:solidFill>
                  <a:schemeClr val="bg1"/>
                </a:solidFill>
              </a:rPr>
              <a:t> </a:t>
            </a:r>
            <a:r>
              <a:rPr lang="pt-BR" sz="1600" b="1" i="1" spc="300" dirty="0">
                <a:solidFill>
                  <a:schemeClr val="bg1"/>
                </a:solidFill>
              </a:rPr>
              <a:t>log </a:t>
            </a:r>
            <a:r>
              <a:rPr lang="pt-BR" sz="1600" i="1" spc="300" dirty="0">
                <a:solidFill>
                  <a:schemeClr val="bg1"/>
                </a:solidFill>
              </a:rPr>
              <a:t>(salvar histórico de ações do sistema)</a:t>
            </a:r>
          </a:p>
        </p:txBody>
      </p:sp>
    </p:spTree>
    <p:extLst>
      <p:ext uri="{BB962C8B-B14F-4D97-AF65-F5344CB8AC3E}">
        <p14:creationId xmlns:p14="http://schemas.microsoft.com/office/powerpoint/2010/main" val="12399383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9F4E93-AB53-350B-B6D3-8500AAD691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Esquina de uma rua&#10;&#10;O conteúdo gerado por IA pode estar incorreto.">
            <a:extLst>
              <a:ext uri="{FF2B5EF4-FFF2-40B4-BE49-F238E27FC236}">
                <a16:creationId xmlns:a16="http://schemas.microsoft.com/office/drawing/2014/main" id="{65A8E02D-D1FA-3D4B-6454-43305DB2A7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0"/>
            <a:ext cx="12207959" cy="6858001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29CE2E48-25B8-BB2A-EDD4-6BC6E096187C}"/>
              </a:ext>
            </a:extLst>
          </p:cNvPr>
          <p:cNvSpPr/>
          <p:nvPr/>
        </p:nvSpPr>
        <p:spPr>
          <a:xfrm>
            <a:off x="-2" y="0"/>
            <a:ext cx="12207958" cy="6858000"/>
          </a:xfrm>
          <a:prstGeom prst="rect">
            <a:avLst/>
          </a:prstGeom>
          <a:gradFill>
            <a:gsLst>
              <a:gs pos="0">
                <a:srgbClr val="760000">
                  <a:alpha val="50000"/>
                </a:srgbClr>
              </a:gs>
              <a:gs pos="100000">
                <a:schemeClr val="tx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D8920692-84FE-8DD3-6528-EF02DA0890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78637" y="4544637"/>
            <a:ext cx="4626725" cy="4626725"/>
          </a:xfrm>
          <a:prstGeom prst="rect">
            <a:avLst/>
          </a:prstGeom>
        </p:spPr>
      </p:pic>
      <p:grpSp>
        <p:nvGrpSpPr>
          <p:cNvPr id="23" name="!!Agrupar 20">
            <a:extLst>
              <a:ext uri="{FF2B5EF4-FFF2-40B4-BE49-F238E27FC236}">
                <a16:creationId xmlns:a16="http://schemas.microsoft.com/office/drawing/2014/main" id="{AF6DEC43-7E00-C4D3-F8A6-B394FC212E39}"/>
              </a:ext>
            </a:extLst>
          </p:cNvPr>
          <p:cNvGrpSpPr/>
          <p:nvPr/>
        </p:nvGrpSpPr>
        <p:grpSpPr>
          <a:xfrm rot="5400000">
            <a:off x="-2260815" y="4057826"/>
            <a:ext cx="12207956" cy="368298"/>
            <a:chOff x="0" y="2620909"/>
            <a:chExt cx="12207956" cy="368298"/>
          </a:xfrm>
        </p:grpSpPr>
        <p:cxnSp>
          <p:nvCxnSpPr>
            <p:cNvPr id="24" name="Conector reto 23">
              <a:extLst>
                <a:ext uri="{FF2B5EF4-FFF2-40B4-BE49-F238E27FC236}">
                  <a16:creationId xmlns:a16="http://schemas.microsoft.com/office/drawing/2014/main" id="{3AA91A67-7DF5-2496-6D03-9882063BB7C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05058"/>
              <a:ext cx="12207956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!!Elipse 14pp">
              <a:extLst>
                <a:ext uri="{FF2B5EF4-FFF2-40B4-BE49-F238E27FC236}">
                  <a16:creationId xmlns:a16="http://schemas.microsoft.com/office/drawing/2014/main" id="{9F6998E4-FD98-057B-CEF1-920CA282C676}"/>
                </a:ext>
              </a:extLst>
            </p:cNvPr>
            <p:cNvSpPr/>
            <p:nvPr/>
          </p:nvSpPr>
          <p:spPr>
            <a:xfrm>
              <a:off x="3597037" y="2620909"/>
              <a:ext cx="368298" cy="368298"/>
            </a:xfrm>
            <a:prstGeom prst="ellipse">
              <a:avLst/>
            </a:prstGeom>
            <a:gradFill>
              <a:gsLst>
                <a:gs pos="0">
                  <a:srgbClr val="FF0000">
                    <a:lumMod val="99000"/>
                    <a:lumOff val="1000"/>
                  </a:srgbClr>
                </a:gs>
                <a:gs pos="50000">
                  <a:srgbClr val="C00000"/>
                </a:gs>
                <a:gs pos="100000">
                  <a:srgbClr val="760000"/>
                </a:gs>
              </a:gsLst>
              <a:lin ang="5400000" scaled="0"/>
            </a:gra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3" name="Agrupar 2">
            <a:extLst>
              <a:ext uri="{FF2B5EF4-FFF2-40B4-BE49-F238E27FC236}">
                <a16:creationId xmlns:a16="http://schemas.microsoft.com/office/drawing/2014/main" id="{D5EA374A-EAB5-E013-2454-5D211B8D028B}"/>
              </a:ext>
            </a:extLst>
          </p:cNvPr>
          <p:cNvGrpSpPr/>
          <p:nvPr/>
        </p:nvGrpSpPr>
        <p:grpSpPr>
          <a:xfrm>
            <a:off x="0" y="0"/>
            <a:ext cx="12207956" cy="830304"/>
            <a:chOff x="0" y="0"/>
            <a:chExt cx="12207956" cy="830304"/>
          </a:xfrm>
        </p:grpSpPr>
        <p:sp>
          <p:nvSpPr>
            <p:cNvPr id="2" name="Retângulo 1">
              <a:extLst>
                <a:ext uri="{FF2B5EF4-FFF2-40B4-BE49-F238E27FC236}">
                  <a16:creationId xmlns:a16="http://schemas.microsoft.com/office/drawing/2014/main" id="{23FE38FB-93C4-2644-F2F6-E03FA94E3EBA}"/>
                </a:ext>
              </a:extLst>
            </p:cNvPr>
            <p:cNvSpPr/>
            <p:nvPr/>
          </p:nvSpPr>
          <p:spPr>
            <a:xfrm>
              <a:off x="0" y="0"/>
              <a:ext cx="12207956" cy="830304"/>
            </a:xfrm>
            <a:prstGeom prst="rect">
              <a:avLst/>
            </a:pr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8" name="Gráfico 7">
              <a:extLst>
                <a:ext uri="{FF2B5EF4-FFF2-40B4-BE49-F238E27FC236}">
                  <a16:creationId xmlns:a16="http://schemas.microsoft.com/office/drawing/2014/main" id="{C0C9D539-D1C8-C703-804E-79FF436FFFE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1180862" y="122418"/>
              <a:ext cx="877657" cy="707886"/>
            </a:xfrm>
            <a:prstGeom prst="rect">
              <a:avLst/>
            </a:prstGeom>
          </p:spPr>
        </p:pic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6ADE78DB-4D04-46D5-134B-070B1B659B9E}"/>
                </a:ext>
              </a:extLst>
            </p:cNvPr>
            <p:cNvSpPr txBox="1"/>
            <p:nvPr/>
          </p:nvSpPr>
          <p:spPr>
            <a:xfrm>
              <a:off x="8028675" y="291695"/>
              <a:ext cx="31362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solidFill>
                    <a:schemeClr val="bg1"/>
                  </a:solidFill>
                </a:rPr>
                <a:t>AGENDA E PLANEJAMENTO</a:t>
              </a:r>
            </a:p>
          </p:txBody>
        </p:sp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412BA477-11F0-D5F4-9E24-6E60BD9F99B4}"/>
                </a:ext>
              </a:extLst>
            </p:cNvPr>
            <p:cNvSpPr txBox="1"/>
            <p:nvPr/>
          </p:nvSpPr>
          <p:spPr>
            <a:xfrm>
              <a:off x="64093" y="252758"/>
              <a:ext cx="3504709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pt-BR" sz="2000" spc="600" dirty="0">
                  <a:solidFill>
                    <a:schemeClr val="bg1"/>
                  </a:solidFill>
                  <a:latin typeface="Candara" panose="020E0502030303020204" pitchFamily="34" charset="0"/>
                </a:rPr>
                <a:t>PROJETO ARANHA</a:t>
              </a:r>
            </a:p>
          </p:txBody>
        </p:sp>
      </p:grp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D71BD818-FB86-6E29-FAE9-BB95BD288E84}"/>
              </a:ext>
            </a:extLst>
          </p:cNvPr>
          <p:cNvSpPr txBox="1"/>
          <p:nvPr/>
        </p:nvSpPr>
        <p:spPr>
          <a:xfrm>
            <a:off x="-2190586" y="8832754"/>
            <a:ext cx="8014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Deixar pronto todos os arquivos do sistema base das APIs e concluir todos os testes referentes a API</a:t>
            </a:r>
          </a:p>
        </p:txBody>
      </p:sp>
      <p:sp>
        <p:nvSpPr>
          <p:cNvPr id="28" name="AutoShape 6" descr="Php Logo PNG Vector (EPS) Free Download">
            <a:extLst>
              <a:ext uri="{FF2B5EF4-FFF2-40B4-BE49-F238E27FC236}">
                <a16:creationId xmlns:a16="http://schemas.microsoft.com/office/drawing/2014/main" id="{B7511E7B-C14A-E8DC-878F-80F8A358C3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32" name="Imagem 31" descr="Logotipo&#10;&#10;O conteúdo gerado por IA pode estar incorreto.">
            <a:extLst>
              <a:ext uri="{FF2B5EF4-FFF2-40B4-BE49-F238E27FC236}">
                <a16:creationId xmlns:a16="http://schemas.microsoft.com/office/drawing/2014/main" id="{0CD88D64-5CFE-4A73-CB77-22AB0425902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354876">
            <a:off x="-3889095" y="4052942"/>
            <a:ext cx="3472570" cy="2390865"/>
          </a:xfrm>
          <a:prstGeom prst="rect">
            <a:avLst/>
          </a:prstGeom>
        </p:spPr>
      </p:pic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7B75F127-2C52-0187-E645-41DEA71857F0}"/>
              </a:ext>
            </a:extLst>
          </p:cNvPr>
          <p:cNvSpPr/>
          <p:nvPr/>
        </p:nvSpPr>
        <p:spPr>
          <a:xfrm>
            <a:off x="-2879998" y="2532008"/>
            <a:ext cx="2031997" cy="546099"/>
          </a:xfrm>
          <a:prstGeom prst="roundRect">
            <a:avLst/>
          </a:prstGeom>
          <a:gradFill>
            <a:gsLst>
              <a:gs pos="0">
                <a:srgbClr val="7A8ECA"/>
              </a:gs>
              <a:gs pos="50000">
                <a:srgbClr val="3A3654"/>
              </a:gs>
              <a:gs pos="100000">
                <a:srgbClr val="3A3654"/>
              </a:gs>
            </a:gsLst>
          </a:gra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12/12/2025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7F93ADCF-60CF-1B6C-D55C-3E4EF34C5919}"/>
              </a:ext>
            </a:extLst>
          </p:cNvPr>
          <p:cNvSpPr txBox="1"/>
          <p:nvPr/>
        </p:nvSpPr>
        <p:spPr>
          <a:xfrm>
            <a:off x="4120455" y="1451692"/>
            <a:ext cx="78102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dirty="0">
                <a:solidFill>
                  <a:schemeClr val="bg1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Testes finais da API </a:t>
            </a:r>
            <a:r>
              <a:rPr lang="pt-BR" sz="5400" dirty="0">
                <a:solidFill>
                  <a:schemeClr val="bg1"/>
                </a:solidFill>
                <a:highlight>
                  <a:srgbClr val="0000FF"/>
                </a:highlight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ISSO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C156CC4C-125C-A023-C5C6-6099F1CBE3B1}"/>
              </a:ext>
            </a:extLst>
          </p:cNvPr>
          <p:cNvSpPr txBox="1"/>
          <p:nvPr/>
        </p:nvSpPr>
        <p:spPr>
          <a:xfrm>
            <a:off x="-7792784" y="4585049"/>
            <a:ext cx="80140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pt-BR" sz="1600" i="1" spc="300" dirty="0">
                <a:solidFill>
                  <a:schemeClr val="bg1"/>
                </a:solidFill>
              </a:rPr>
              <a:t>Fazer arquivo </a:t>
            </a:r>
            <a:r>
              <a:rPr lang="pt-BR" sz="1600" i="1" spc="300" dirty="0">
                <a:solidFill>
                  <a:srgbClr val="7A8ECA"/>
                </a:solidFill>
              </a:rPr>
              <a:t>de:</a:t>
            </a:r>
            <a:r>
              <a:rPr lang="pt-BR" sz="1600" i="1" spc="300" dirty="0">
                <a:solidFill>
                  <a:schemeClr val="bg1"/>
                </a:solidFill>
              </a:rPr>
              <a:t> </a:t>
            </a:r>
            <a:r>
              <a:rPr lang="pt-BR" sz="1600" b="1" i="1" spc="300" dirty="0">
                <a:solidFill>
                  <a:schemeClr val="bg1"/>
                </a:solidFill>
              </a:rPr>
              <a:t>configuração da API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600" b="1" i="1" spc="300" dirty="0">
                <a:solidFill>
                  <a:schemeClr val="bg1"/>
                </a:solidFill>
              </a:rPr>
              <a:t>Fazer arquivo </a:t>
            </a:r>
            <a:r>
              <a:rPr lang="pt-BR" sz="1600" b="1" i="1" spc="300" dirty="0">
                <a:solidFill>
                  <a:srgbClr val="7A8ECA"/>
                </a:solidFill>
              </a:rPr>
              <a:t>de:</a:t>
            </a:r>
            <a:r>
              <a:rPr lang="pt-BR" sz="1600" b="1" i="1" spc="300" dirty="0">
                <a:solidFill>
                  <a:schemeClr val="bg1"/>
                </a:solidFill>
              </a:rPr>
              <a:t> </a:t>
            </a:r>
            <a:r>
              <a:rPr lang="pt-BR" sz="1600" i="1" spc="300" dirty="0">
                <a:solidFill>
                  <a:schemeClr val="bg1"/>
                </a:solidFill>
              </a:rPr>
              <a:t>configuração global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600" i="1" spc="300" dirty="0">
                <a:solidFill>
                  <a:schemeClr val="bg1"/>
                </a:solidFill>
              </a:rPr>
              <a:t>Fazer arquivo </a:t>
            </a:r>
            <a:r>
              <a:rPr lang="pt-BR" sz="1600" i="1" spc="300" dirty="0">
                <a:solidFill>
                  <a:srgbClr val="7A8ECA"/>
                </a:solidFill>
              </a:rPr>
              <a:t>de:</a:t>
            </a:r>
            <a:r>
              <a:rPr lang="pt-BR" sz="1600" i="1" spc="300" dirty="0">
                <a:solidFill>
                  <a:schemeClr val="bg1"/>
                </a:solidFill>
              </a:rPr>
              <a:t> </a:t>
            </a:r>
            <a:r>
              <a:rPr lang="pt-BR" sz="1600" b="1" i="1" spc="300" dirty="0">
                <a:solidFill>
                  <a:schemeClr val="bg1"/>
                </a:solidFill>
              </a:rPr>
              <a:t>dados flexível para API ISSO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600" b="1" i="1" spc="300" dirty="0">
                <a:solidFill>
                  <a:schemeClr val="bg1"/>
                </a:solidFill>
              </a:rPr>
              <a:t>Fazer arquivo </a:t>
            </a:r>
            <a:r>
              <a:rPr lang="pt-BR" sz="1600" b="1" i="1" spc="300" dirty="0">
                <a:solidFill>
                  <a:srgbClr val="7A8ECA"/>
                </a:solidFill>
              </a:rPr>
              <a:t>de:</a:t>
            </a:r>
            <a:r>
              <a:rPr lang="pt-BR" sz="1600" b="1" i="1" spc="300" dirty="0">
                <a:solidFill>
                  <a:schemeClr val="bg1"/>
                </a:solidFill>
              </a:rPr>
              <a:t> </a:t>
            </a:r>
            <a:r>
              <a:rPr lang="pt-BR" sz="1600" i="1" spc="300" dirty="0">
                <a:solidFill>
                  <a:schemeClr val="bg1"/>
                </a:solidFill>
              </a:rPr>
              <a:t>sala de maquinas fácil de se customizar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600" i="1" spc="300" dirty="0">
                <a:solidFill>
                  <a:schemeClr val="bg1"/>
                </a:solidFill>
              </a:rPr>
              <a:t>Fazer arquivo </a:t>
            </a:r>
            <a:r>
              <a:rPr lang="pt-BR" sz="1600" i="1" spc="300" dirty="0">
                <a:solidFill>
                  <a:srgbClr val="7A8ECA"/>
                </a:solidFill>
              </a:rPr>
              <a:t>de:</a:t>
            </a:r>
            <a:r>
              <a:rPr lang="pt-BR" sz="1600" i="1" spc="300" dirty="0">
                <a:solidFill>
                  <a:schemeClr val="bg1"/>
                </a:solidFill>
              </a:rPr>
              <a:t> </a:t>
            </a:r>
            <a:r>
              <a:rPr lang="pt-BR" sz="1600" b="1" i="1" spc="300" dirty="0">
                <a:solidFill>
                  <a:schemeClr val="bg1"/>
                </a:solidFill>
              </a:rPr>
              <a:t>log </a:t>
            </a:r>
            <a:r>
              <a:rPr lang="pt-BR" sz="1600" i="1" spc="300" dirty="0">
                <a:solidFill>
                  <a:schemeClr val="bg1"/>
                </a:solidFill>
              </a:rPr>
              <a:t>(salvar histórico de ações do sistema)</a:t>
            </a:r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044D851D-B658-7543-AEC6-43ECA3BC6CCB}"/>
              </a:ext>
            </a:extLst>
          </p:cNvPr>
          <p:cNvSpPr/>
          <p:nvPr/>
        </p:nvSpPr>
        <p:spPr>
          <a:xfrm>
            <a:off x="1402016" y="1690182"/>
            <a:ext cx="2031997" cy="546099"/>
          </a:xfrm>
          <a:prstGeom prst="roundRect">
            <a:avLst/>
          </a:prstGeom>
          <a:gradFill>
            <a:gsLst>
              <a:gs pos="0">
                <a:srgbClr val="FF0000"/>
              </a:gs>
              <a:gs pos="50000">
                <a:srgbClr val="C00000"/>
              </a:gs>
              <a:gs pos="100000">
                <a:srgbClr val="760000"/>
              </a:gs>
            </a:gsLst>
          </a:gra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17/12/2025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FEAC2F0C-0A48-6F0A-39DF-0D0A6183F2F5}"/>
              </a:ext>
            </a:extLst>
          </p:cNvPr>
          <p:cNvSpPr txBox="1"/>
          <p:nvPr/>
        </p:nvSpPr>
        <p:spPr>
          <a:xfrm>
            <a:off x="151408" y="2830030"/>
            <a:ext cx="354034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Ultimas etapas de testes e validações da API ISSO.</a:t>
            </a:r>
          </a:p>
          <a:p>
            <a:pPr algn="ctr"/>
            <a:endParaRPr lang="pt-BR" dirty="0">
              <a:solidFill>
                <a:schemeClr val="bg1"/>
              </a:solidFill>
            </a:endParaRPr>
          </a:p>
          <a:p>
            <a:pPr algn="ctr"/>
            <a:r>
              <a:rPr lang="pt-BR" dirty="0">
                <a:solidFill>
                  <a:schemeClr val="bg1"/>
                </a:solidFill>
              </a:rPr>
              <a:t>Focar no funcionamento e veracidade dos dados coletados pelos sensores</a:t>
            </a:r>
          </a:p>
          <a:p>
            <a:pPr algn="ctr"/>
            <a:endParaRPr lang="pt-BR" dirty="0">
              <a:solidFill>
                <a:schemeClr val="bg1"/>
              </a:solidFill>
            </a:endParaRPr>
          </a:p>
          <a:p>
            <a:pPr algn="ctr"/>
            <a:r>
              <a:rPr lang="pt-BR" dirty="0">
                <a:solidFill>
                  <a:schemeClr val="bg1"/>
                </a:solidFill>
              </a:rPr>
              <a:t>Garantia de funcionamento da API no sistema</a:t>
            </a:r>
          </a:p>
        </p:txBody>
      </p:sp>
      <p:pic>
        <p:nvPicPr>
          <p:cNvPr id="29" name="Gráfico 28">
            <a:extLst>
              <a:ext uri="{FF2B5EF4-FFF2-40B4-BE49-F238E27FC236}">
                <a16:creationId xmlns:a16="http://schemas.microsoft.com/office/drawing/2014/main" id="{1FF91E7A-0368-959B-3F53-D4A43B6A37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70028" y="3248652"/>
            <a:ext cx="1794878" cy="1447682"/>
          </a:xfrm>
          <a:prstGeom prst="rect">
            <a:avLst/>
          </a:prstGeom>
        </p:spPr>
      </p:pic>
      <p:pic>
        <p:nvPicPr>
          <p:cNvPr id="33" name="Imagem 32" descr="Brinquedo de lego&#10;&#10;O conteúdo gerado por IA pode estar incorreto.">
            <a:extLst>
              <a:ext uri="{FF2B5EF4-FFF2-40B4-BE49-F238E27FC236}">
                <a16:creationId xmlns:a16="http://schemas.microsoft.com/office/drawing/2014/main" id="{10355DD6-310F-2020-B1B4-BD47FEB4F8A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562" y="2426642"/>
            <a:ext cx="1696048" cy="1696048"/>
          </a:xfrm>
          <a:prstGeom prst="rect">
            <a:avLst/>
          </a:prstGeom>
        </p:spPr>
      </p:pic>
      <p:pic>
        <p:nvPicPr>
          <p:cNvPr id="35" name="Imagem 34" descr="Brinquedo de lego&#10;&#10;O conteúdo gerado por IA pode estar incorreto.">
            <a:extLst>
              <a:ext uri="{FF2B5EF4-FFF2-40B4-BE49-F238E27FC236}">
                <a16:creationId xmlns:a16="http://schemas.microsoft.com/office/drawing/2014/main" id="{4A32879C-5B61-BFB1-51B2-0CD927FDCE7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173" y="3024135"/>
            <a:ext cx="1114530" cy="1114530"/>
          </a:xfrm>
          <a:prstGeom prst="rect">
            <a:avLst/>
          </a:prstGeom>
        </p:spPr>
      </p:pic>
      <p:pic>
        <p:nvPicPr>
          <p:cNvPr id="4098" name="Picture 2" descr="Vetor User Icon - Computer, Engineer, Architect, Civil, Designer Laptop Icon  in Glyph Vector Illustration. do Stock | Adobe Stock">
            <a:extLst>
              <a:ext uri="{FF2B5EF4-FFF2-40B4-BE49-F238E27FC236}">
                <a16:creationId xmlns:a16="http://schemas.microsoft.com/office/drawing/2014/main" id="{B67108B3-DD0B-2208-06D2-6FEA50B28B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3982" r="86471">
                        <a14:foregroundMark x1="44100" y1="22200" x2="40300" y2="18200"/>
                        <a14:foregroundMark x1="68200" y1="65400" x2="67100" y2="76800"/>
                        <a14:foregroundMark x1="67100" y1="76800" x2="44700" y2="78500"/>
                        <a14:foregroundMark x1="44300" y1="78100" x2="44500" y2="65600"/>
                        <a14:foregroundMark x1="44500" y1="65600" x2="44500" y2="65600"/>
                        <a14:foregroundMark x1="48900" y1="64600" x2="60200" y2="67500"/>
                        <a14:foregroundMark x1="71800" y1="62000" x2="77500" y2="71500"/>
                        <a14:foregroundMark x1="76000" y1="67100" x2="74100" y2="78900"/>
                        <a14:foregroundMark x1="74100" y1="78900" x2="73700" y2="79400"/>
                        <a14:foregroundMark x1="72400" y1="80800" x2="64800" y2="87700"/>
                        <a14:foregroundMark x1="64800" y1="87700" x2="62500" y2="87800"/>
                        <a14:foregroundMark x1="67800" y1="84700" x2="44300" y2="84400"/>
                        <a14:foregroundMark x1="41500" y1="84900" x2="32900" y2="81900"/>
                        <a14:foregroundMark x1="32900" y1="81900" x2="32900" y2="81900"/>
                        <a14:foregroundMark x1="30300" y1="81900" x2="29000" y2="69800"/>
                        <a14:foregroundMark x1="32400" y1="79400" x2="32900" y2="71500"/>
                        <a14:foregroundMark x1="31200" y1="73700" x2="33100" y2="64600"/>
                        <a14:foregroundMark x1="33100" y1="64600" x2="33100" y2="64600"/>
                        <a14:foregroundMark x1="28000" y1="72000" x2="25000" y2="61600"/>
                      </a14:backgroundRemoval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21" r="4468"/>
          <a:stretch>
            <a:fillRect/>
          </a:stretch>
        </p:blipFill>
        <p:spPr bwMode="auto">
          <a:xfrm>
            <a:off x="5589766" y="4972313"/>
            <a:ext cx="1553215" cy="1714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Seta: para Baixo 37">
            <a:extLst>
              <a:ext uri="{FF2B5EF4-FFF2-40B4-BE49-F238E27FC236}">
                <a16:creationId xmlns:a16="http://schemas.microsoft.com/office/drawing/2014/main" id="{1D03F1BB-FA3B-5782-238C-770835B2321A}"/>
              </a:ext>
            </a:extLst>
          </p:cNvPr>
          <p:cNvSpPr/>
          <p:nvPr/>
        </p:nvSpPr>
        <p:spPr>
          <a:xfrm>
            <a:off x="5702100" y="4138665"/>
            <a:ext cx="272520" cy="1304738"/>
          </a:xfrm>
          <a:prstGeom prst="downArrow">
            <a:avLst>
              <a:gd name="adj1" fmla="val 37019"/>
              <a:gd name="adj2" fmla="val 1107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9" name="Seta: para Baixo 38">
            <a:extLst>
              <a:ext uri="{FF2B5EF4-FFF2-40B4-BE49-F238E27FC236}">
                <a16:creationId xmlns:a16="http://schemas.microsoft.com/office/drawing/2014/main" id="{A499105D-FFFF-FE0A-225A-FA0A33F82D56}"/>
              </a:ext>
            </a:extLst>
          </p:cNvPr>
          <p:cNvSpPr/>
          <p:nvPr/>
        </p:nvSpPr>
        <p:spPr>
          <a:xfrm rot="10800000">
            <a:off x="6682063" y="4101570"/>
            <a:ext cx="272520" cy="1304738"/>
          </a:xfrm>
          <a:prstGeom prst="downArrow">
            <a:avLst>
              <a:gd name="adj1" fmla="val 37019"/>
              <a:gd name="adj2" fmla="val 1107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Seta: para Baixo 39">
            <a:extLst>
              <a:ext uri="{FF2B5EF4-FFF2-40B4-BE49-F238E27FC236}">
                <a16:creationId xmlns:a16="http://schemas.microsoft.com/office/drawing/2014/main" id="{EFCA0392-8999-18D3-01A5-C35C5274C099}"/>
              </a:ext>
            </a:extLst>
          </p:cNvPr>
          <p:cNvSpPr/>
          <p:nvPr/>
        </p:nvSpPr>
        <p:spPr>
          <a:xfrm rot="16486720">
            <a:off x="8485475" y="2678284"/>
            <a:ext cx="272520" cy="1934131"/>
          </a:xfrm>
          <a:prstGeom prst="downArrow">
            <a:avLst>
              <a:gd name="adj1" fmla="val 37019"/>
              <a:gd name="adj2" fmla="val 1107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1" name="Seta: para Baixo 40">
            <a:extLst>
              <a:ext uri="{FF2B5EF4-FFF2-40B4-BE49-F238E27FC236}">
                <a16:creationId xmlns:a16="http://schemas.microsoft.com/office/drawing/2014/main" id="{E60D9A0C-92E6-767B-EF1D-D8BE6D9FBC99}"/>
              </a:ext>
            </a:extLst>
          </p:cNvPr>
          <p:cNvSpPr/>
          <p:nvPr/>
        </p:nvSpPr>
        <p:spPr>
          <a:xfrm rot="3892906">
            <a:off x="8032484" y="4108883"/>
            <a:ext cx="272520" cy="2482610"/>
          </a:xfrm>
          <a:prstGeom prst="downArrow">
            <a:avLst>
              <a:gd name="adj1" fmla="val 37019"/>
              <a:gd name="adj2" fmla="val 1107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9C814615-BA41-8597-4139-FF5CB88B24DC}"/>
              </a:ext>
            </a:extLst>
          </p:cNvPr>
          <p:cNvSpPr txBox="1"/>
          <p:nvPr/>
        </p:nvSpPr>
        <p:spPr>
          <a:xfrm rot="20100121">
            <a:off x="7085852" y="4919613"/>
            <a:ext cx="23083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/>
                </a:solidFill>
              </a:rPr>
              <a:t>POSSO AJUDAR?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FEAF8CE2-0433-C41D-3502-C6BDA9E019D2}"/>
              </a:ext>
            </a:extLst>
          </p:cNvPr>
          <p:cNvSpPr txBox="1"/>
          <p:nvPr/>
        </p:nvSpPr>
        <p:spPr>
          <a:xfrm rot="280119">
            <a:off x="7358345" y="3259723"/>
            <a:ext cx="23083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/>
                </a:solidFill>
              </a:rPr>
              <a:t>VAI EXPLODIR!!!</a:t>
            </a:r>
          </a:p>
        </p:txBody>
      </p:sp>
      <p:pic>
        <p:nvPicPr>
          <p:cNvPr id="44" name="Picture 6" descr="Pause button - Free multimedia icons">
            <a:extLst>
              <a:ext uri="{FF2B5EF4-FFF2-40B4-BE49-F238E27FC236}">
                <a16:creationId xmlns:a16="http://schemas.microsoft.com/office/drawing/2014/main" id="{FF5F93B8-27B6-FA42-456F-3DAE4A3ED6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lum bright="70000" contrast="-70000"/>
            <a:alphaModFix amt="20000"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5935480" y="-173236206"/>
            <a:ext cx="367164318" cy="367164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12103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525EB-ED6D-FF63-1F64-9DA22E9A73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Esquina de uma rua&#10;&#10;O conteúdo gerado por IA pode estar incorreto.">
            <a:extLst>
              <a:ext uri="{FF2B5EF4-FFF2-40B4-BE49-F238E27FC236}">
                <a16:creationId xmlns:a16="http://schemas.microsoft.com/office/drawing/2014/main" id="{5A7DF3B8-9230-187A-BA08-A6634D7260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65529" y="-24079200"/>
            <a:ext cx="77628411" cy="43608905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01FCF075-767E-C287-48C4-71F77B40373E}"/>
              </a:ext>
            </a:extLst>
          </p:cNvPr>
          <p:cNvSpPr/>
          <p:nvPr/>
        </p:nvSpPr>
        <p:spPr>
          <a:xfrm>
            <a:off x="-2" y="0"/>
            <a:ext cx="12207958" cy="6858000"/>
          </a:xfrm>
          <a:prstGeom prst="rect">
            <a:avLst/>
          </a:prstGeom>
          <a:gradFill>
            <a:gsLst>
              <a:gs pos="0">
                <a:srgbClr val="760000">
                  <a:alpha val="50000"/>
                </a:srgbClr>
              </a:gs>
              <a:gs pos="100000">
                <a:schemeClr val="tx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577D2ED0-722E-1F1B-A3AF-64A9913872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4884163">
            <a:off x="9878637" y="4544637"/>
            <a:ext cx="4626725" cy="4626725"/>
          </a:xfrm>
          <a:prstGeom prst="rect">
            <a:avLst/>
          </a:prstGeom>
        </p:spPr>
      </p:pic>
      <p:grpSp>
        <p:nvGrpSpPr>
          <p:cNvPr id="23" name="!!Agrupar 20">
            <a:extLst>
              <a:ext uri="{FF2B5EF4-FFF2-40B4-BE49-F238E27FC236}">
                <a16:creationId xmlns:a16="http://schemas.microsoft.com/office/drawing/2014/main" id="{E4067BA2-2D47-458B-B27D-27ACBD64B9B4}"/>
              </a:ext>
            </a:extLst>
          </p:cNvPr>
          <p:cNvGrpSpPr/>
          <p:nvPr/>
        </p:nvGrpSpPr>
        <p:grpSpPr>
          <a:xfrm rot="10800000">
            <a:off x="-6183" y="2529378"/>
            <a:ext cx="12207956" cy="368298"/>
            <a:chOff x="0" y="2620909"/>
            <a:chExt cx="12207956" cy="368298"/>
          </a:xfrm>
        </p:grpSpPr>
        <p:cxnSp>
          <p:nvCxnSpPr>
            <p:cNvPr id="24" name="Conector reto 23">
              <a:extLst>
                <a:ext uri="{FF2B5EF4-FFF2-40B4-BE49-F238E27FC236}">
                  <a16:creationId xmlns:a16="http://schemas.microsoft.com/office/drawing/2014/main" id="{8AC940A7-6831-44C3-F6EE-4B61698769E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05058"/>
              <a:ext cx="12207956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!!Elipse 14pp">
              <a:extLst>
                <a:ext uri="{FF2B5EF4-FFF2-40B4-BE49-F238E27FC236}">
                  <a16:creationId xmlns:a16="http://schemas.microsoft.com/office/drawing/2014/main" id="{4DA4B113-B78B-1CFC-5961-2298FBAC4175}"/>
                </a:ext>
              </a:extLst>
            </p:cNvPr>
            <p:cNvSpPr/>
            <p:nvPr/>
          </p:nvSpPr>
          <p:spPr>
            <a:xfrm>
              <a:off x="3597037" y="2620909"/>
              <a:ext cx="368298" cy="368298"/>
            </a:xfrm>
            <a:prstGeom prst="ellipse">
              <a:avLst/>
            </a:prstGeom>
            <a:gradFill>
              <a:gsLst>
                <a:gs pos="0">
                  <a:srgbClr val="FF0000">
                    <a:lumMod val="99000"/>
                    <a:lumOff val="1000"/>
                  </a:srgbClr>
                </a:gs>
                <a:gs pos="50000">
                  <a:srgbClr val="C00000"/>
                </a:gs>
                <a:gs pos="100000">
                  <a:srgbClr val="760000"/>
                </a:gs>
              </a:gsLst>
              <a:lin ang="5400000" scaled="0"/>
            </a:gra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3" name="Agrupar 2">
            <a:extLst>
              <a:ext uri="{FF2B5EF4-FFF2-40B4-BE49-F238E27FC236}">
                <a16:creationId xmlns:a16="http://schemas.microsoft.com/office/drawing/2014/main" id="{EF3E9539-BDF9-48EC-B746-2AD18E032AD4}"/>
              </a:ext>
            </a:extLst>
          </p:cNvPr>
          <p:cNvGrpSpPr/>
          <p:nvPr/>
        </p:nvGrpSpPr>
        <p:grpSpPr>
          <a:xfrm>
            <a:off x="0" y="0"/>
            <a:ext cx="12207956" cy="830304"/>
            <a:chOff x="0" y="0"/>
            <a:chExt cx="12207956" cy="830304"/>
          </a:xfrm>
        </p:grpSpPr>
        <p:sp>
          <p:nvSpPr>
            <p:cNvPr id="2" name="Retângulo 1">
              <a:extLst>
                <a:ext uri="{FF2B5EF4-FFF2-40B4-BE49-F238E27FC236}">
                  <a16:creationId xmlns:a16="http://schemas.microsoft.com/office/drawing/2014/main" id="{685CF278-81CF-8EE9-4101-DA88F3885704}"/>
                </a:ext>
              </a:extLst>
            </p:cNvPr>
            <p:cNvSpPr/>
            <p:nvPr/>
          </p:nvSpPr>
          <p:spPr>
            <a:xfrm>
              <a:off x="0" y="0"/>
              <a:ext cx="12207956" cy="830304"/>
            </a:xfrm>
            <a:prstGeom prst="rect">
              <a:avLst/>
            </a:pr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8" name="Gráfico 7">
              <a:extLst>
                <a:ext uri="{FF2B5EF4-FFF2-40B4-BE49-F238E27FC236}">
                  <a16:creationId xmlns:a16="http://schemas.microsoft.com/office/drawing/2014/main" id="{BC596B81-9700-4604-58FD-412A49704A6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1180862" y="122418"/>
              <a:ext cx="877657" cy="707886"/>
            </a:xfrm>
            <a:prstGeom prst="rect">
              <a:avLst/>
            </a:prstGeom>
          </p:spPr>
        </p:pic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1E9531D5-8EB0-F74D-762E-DD5E9FCCDDB8}"/>
                </a:ext>
              </a:extLst>
            </p:cNvPr>
            <p:cNvSpPr txBox="1"/>
            <p:nvPr/>
          </p:nvSpPr>
          <p:spPr>
            <a:xfrm>
              <a:off x="8028675" y="291695"/>
              <a:ext cx="31362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solidFill>
                    <a:schemeClr val="bg1"/>
                  </a:solidFill>
                </a:rPr>
                <a:t>AGENDA E PLANEJAMENTO</a:t>
              </a:r>
            </a:p>
          </p:txBody>
        </p:sp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DEF2E7BF-DC68-415E-032C-B7A2D85B1EA6}"/>
                </a:ext>
              </a:extLst>
            </p:cNvPr>
            <p:cNvSpPr txBox="1"/>
            <p:nvPr/>
          </p:nvSpPr>
          <p:spPr>
            <a:xfrm>
              <a:off x="64093" y="252758"/>
              <a:ext cx="3504709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pt-BR" sz="2000" spc="600" dirty="0">
                  <a:solidFill>
                    <a:schemeClr val="bg1"/>
                  </a:solidFill>
                  <a:latin typeface="Candara" panose="020E0502030303020204" pitchFamily="34" charset="0"/>
                </a:rPr>
                <a:t>PROJETO ARANHA</a:t>
              </a:r>
            </a:p>
          </p:txBody>
        </p:sp>
      </p:grpSp>
      <p:sp>
        <p:nvSpPr>
          <p:cNvPr id="28" name="AutoShape 6" descr="Php Logo PNG Vector (EPS) Free Download">
            <a:extLst>
              <a:ext uri="{FF2B5EF4-FFF2-40B4-BE49-F238E27FC236}">
                <a16:creationId xmlns:a16="http://schemas.microsoft.com/office/drawing/2014/main" id="{388B5C3F-C971-0295-FED3-71623EFACCD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9A3D2934-CBEF-7EE4-DB28-1797B98825B0}"/>
              </a:ext>
            </a:extLst>
          </p:cNvPr>
          <p:cNvSpPr txBox="1"/>
          <p:nvPr/>
        </p:nvSpPr>
        <p:spPr>
          <a:xfrm>
            <a:off x="2198832" y="1303335"/>
            <a:ext cx="78102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dirty="0">
                <a:solidFill>
                  <a:schemeClr val="bg1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PAUSA NO JOGO</a:t>
            </a:r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D2BC506E-FC7E-FE4E-0836-7B280CF336B6}"/>
              </a:ext>
            </a:extLst>
          </p:cNvPr>
          <p:cNvSpPr/>
          <p:nvPr/>
        </p:nvSpPr>
        <p:spPr>
          <a:xfrm>
            <a:off x="8844537" y="2436325"/>
            <a:ext cx="2031997" cy="546099"/>
          </a:xfrm>
          <a:prstGeom prst="roundRect">
            <a:avLst/>
          </a:prstGeom>
          <a:gradFill>
            <a:gsLst>
              <a:gs pos="0">
                <a:srgbClr val="FF0000"/>
              </a:gs>
              <a:gs pos="50000">
                <a:srgbClr val="C00000"/>
              </a:gs>
              <a:gs pos="100000">
                <a:srgbClr val="760000"/>
              </a:gs>
            </a:gsLst>
          </a:gra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19/12/2025</a:t>
            </a:r>
          </a:p>
        </p:txBody>
      </p:sp>
      <p:pic>
        <p:nvPicPr>
          <p:cNvPr id="29" name="Gráfico 28">
            <a:extLst>
              <a:ext uri="{FF2B5EF4-FFF2-40B4-BE49-F238E27FC236}">
                <a16:creationId xmlns:a16="http://schemas.microsoft.com/office/drawing/2014/main" id="{1EEED416-1AEA-23CD-16D1-E3D41D24E1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70028" y="8297324"/>
            <a:ext cx="1794878" cy="1447682"/>
          </a:xfrm>
          <a:prstGeom prst="rect">
            <a:avLst/>
          </a:prstGeom>
        </p:spPr>
      </p:pic>
      <p:pic>
        <p:nvPicPr>
          <p:cNvPr id="33" name="Imagem 32" descr="Brinquedo de lego&#10;&#10;O conteúdo gerado por IA pode estar incorreto.">
            <a:extLst>
              <a:ext uri="{FF2B5EF4-FFF2-40B4-BE49-F238E27FC236}">
                <a16:creationId xmlns:a16="http://schemas.microsoft.com/office/drawing/2014/main" id="{8866EFD5-CFCC-9043-C01C-7A3A7DCDCC3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562" y="7475314"/>
            <a:ext cx="1696048" cy="1696048"/>
          </a:xfrm>
          <a:prstGeom prst="rect">
            <a:avLst/>
          </a:prstGeom>
        </p:spPr>
      </p:pic>
      <p:pic>
        <p:nvPicPr>
          <p:cNvPr id="35" name="Imagem 34" descr="Brinquedo de lego&#10;&#10;O conteúdo gerado por IA pode estar incorreto.">
            <a:extLst>
              <a:ext uri="{FF2B5EF4-FFF2-40B4-BE49-F238E27FC236}">
                <a16:creationId xmlns:a16="http://schemas.microsoft.com/office/drawing/2014/main" id="{1BCE95A3-C04F-4AAE-7E21-C4989413176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173" y="8072807"/>
            <a:ext cx="1114530" cy="1114530"/>
          </a:xfrm>
          <a:prstGeom prst="rect">
            <a:avLst/>
          </a:prstGeom>
        </p:spPr>
      </p:pic>
      <p:pic>
        <p:nvPicPr>
          <p:cNvPr id="4098" name="Picture 2" descr="Vetor User Icon - Computer, Engineer, Architect, Civil, Designer Laptop Icon  in Glyph Vector Illustration. do Stock | Adobe Stock">
            <a:extLst>
              <a:ext uri="{FF2B5EF4-FFF2-40B4-BE49-F238E27FC236}">
                <a16:creationId xmlns:a16="http://schemas.microsoft.com/office/drawing/2014/main" id="{E656E9CC-9CAA-4D6B-E135-E5DBEBCBF5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3982" r="86471">
                        <a14:foregroundMark x1="44100" y1="22200" x2="40300" y2="18200"/>
                        <a14:foregroundMark x1="68200" y1="65400" x2="67100" y2="76800"/>
                        <a14:foregroundMark x1="67100" y1="76800" x2="44700" y2="78500"/>
                        <a14:foregroundMark x1="44300" y1="78100" x2="44500" y2="65600"/>
                        <a14:foregroundMark x1="44500" y1="65600" x2="44500" y2="65600"/>
                        <a14:foregroundMark x1="48900" y1="64600" x2="60200" y2="67500"/>
                        <a14:foregroundMark x1="71800" y1="62000" x2="77500" y2="71500"/>
                        <a14:foregroundMark x1="76000" y1="67100" x2="74100" y2="78900"/>
                        <a14:foregroundMark x1="74100" y1="78900" x2="73700" y2="79400"/>
                        <a14:foregroundMark x1="72400" y1="80800" x2="64800" y2="87700"/>
                        <a14:foregroundMark x1="64800" y1="87700" x2="62500" y2="87800"/>
                        <a14:foregroundMark x1="67800" y1="84700" x2="44300" y2="84400"/>
                        <a14:foregroundMark x1="41500" y1="84900" x2="32900" y2="81900"/>
                        <a14:foregroundMark x1="32900" y1="81900" x2="32900" y2="81900"/>
                        <a14:foregroundMark x1="30300" y1="81900" x2="29000" y2="69800"/>
                        <a14:foregroundMark x1="32400" y1="79400" x2="32900" y2="71500"/>
                        <a14:foregroundMark x1="31200" y1="73700" x2="33100" y2="64600"/>
                        <a14:foregroundMark x1="33100" y1="64600" x2="33100" y2="64600"/>
                        <a14:foregroundMark x1="28000" y1="72000" x2="25000" y2="61600"/>
                      </a14:backgroundRemoval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21" r="4468"/>
          <a:stretch>
            <a:fillRect/>
          </a:stretch>
        </p:blipFill>
        <p:spPr bwMode="auto">
          <a:xfrm>
            <a:off x="5589766" y="10020985"/>
            <a:ext cx="1553215" cy="1714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Seta: para Baixo 37">
            <a:extLst>
              <a:ext uri="{FF2B5EF4-FFF2-40B4-BE49-F238E27FC236}">
                <a16:creationId xmlns:a16="http://schemas.microsoft.com/office/drawing/2014/main" id="{BB6169BB-D9AA-21A0-3F3C-38536E5E8276}"/>
              </a:ext>
            </a:extLst>
          </p:cNvPr>
          <p:cNvSpPr/>
          <p:nvPr/>
        </p:nvSpPr>
        <p:spPr>
          <a:xfrm>
            <a:off x="5702100" y="9187337"/>
            <a:ext cx="272520" cy="1304738"/>
          </a:xfrm>
          <a:prstGeom prst="downArrow">
            <a:avLst>
              <a:gd name="adj1" fmla="val 37019"/>
              <a:gd name="adj2" fmla="val 1107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9" name="Seta: para Baixo 38">
            <a:extLst>
              <a:ext uri="{FF2B5EF4-FFF2-40B4-BE49-F238E27FC236}">
                <a16:creationId xmlns:a16="http://schemas.microsoft.com/office/drawing/2014/main" id="{C8A8E4E3-FCC2-A7DD-5BCF-9F76F74C12FA}"/>
              </a:ext>
            </a:extLst>
          </p:cNvPr>
          <p:cNvSpPr/>
          <p:nvPr/>
        </p:nvSpPr>
        <p:spPr>
          <a:xfrm rot="10800000">
            <a:off x="6682063" y="9150242"/>
            <a:ext cx="272520" cy="1304738"/>
          </a:xfrm>
          <a:prstGeom prst="downArrow">
            <a:avLst>
              <a:gd name="adj1" fmla="val 37019"/>
              <a:gd name="adj2" fmla="val 1107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Seta: para Baixo 39">
            <a:extLst>
              <a:ext uri="{FF2B5EF4-FFF2-40B4-BE49-F238E27FC236}">
                <a16:creationId xmlns:a16="http://schemas.microsoft.com/office/drawing/2014/main" id="{0E1B74B8-954A-9FCD-18FB-4246B22655F4}"/>
              </a:ext>
            </a:extLst>
          </p:cNvPr>
          <p:cNvSpPr/>
          <p:nvPr/>
        </p:nvSpPr>
        <p:spPr>
          <a:xfrm rot="16486720">
            <a:off x="8485475" y="7726956"/>
            <a:ext cx="272520" cy="1934131"/>
          </a:xfrm>
          <a:prstGeom prst="downArrow">
            <a:avLst>
              <a:gd name="adj1" fmla="val 37019"/>
              <a:gd name="adj2" fmla="val 1107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1" name="Seta: para Baixo 40">
            <a:extLst>
              <a:ext uri="{FF2B5EF4-FFF2-40B4-BE49-F238E27FC236}">
                <a16:creationId xmlns:a16="http://schemas.microsoft.com/office/drawing/2014/main" id="{4A455758-5F7A-4040-E9B8-23821590F6FA}"/>
              </a:ext>
            </a:extLst>
          </p:cNvPr>
          <p:cNvSpPr/>
          <p:nvPr/>
        </p:nvSpPr>
        <p:spPr>
          <a:xfrm rot="3892906">
            <a:off x="8032484" y="9157555"/>
            <a:ext cx="272520" cy="2482610"/>
          </a:xfrm>
          <a:prstGeom prst="downArrow">
            <a:avLst>
              <a:gd name="adj1" fmla="val 37019"/>
              <a:gd name="adj2" fmla="val 1107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70CCC30A-14DC-09F2-060D-3BC2EB148CA9}"/>
              </a:ext>
            </a:extLst>
          </p:cNvPr>
          <p:cNvSpPr txBox="1"/>
          <p:nvPr/>
        </p:nvSpPr>
        <p:spPr>
          <a:xfrm rot="20100121">
            <a:off x="7085852" y="9961935"/>
            <a:ext cx="23083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/>
                </a:solidFill>
              </a:rPr>
              <a:t>POSSO AJUDAR?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F740219E-4085-1302-528B-11FCD120D4C9}"/>
              </a:ext>
            </a:extLst>
          </p:cNvPr>
          <p:cNvSpPr txBox="1"/>
          <p:nvPr/>
        </p:nvSpPr>
        <p:spPr>
          <a:xfrm rot="280119">
            <a:off x="7358345" y="8308395"/>
            <a:ext cx="23083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/>
                </a:solidFill>
              </a:rPr>
              <a:t>VAI EXPLODIR!!!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9D1307A-B24C-8859-E2DD-6946F07B4654}"/>
              </a:ext>
            </a:extLst>
          </p:cNvPr>
          <p:cNvSpPr txBox="1"/>
          <p:nvPr/>
        </p:nvSpPr>
        <p:spPr>
          <a:xfrm>
            <a:off x="-15960" y="3320670"/>
            <a:ext cx="1220795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spc="-150" dirty="0">
                <a:solidFill>
                  <a:schemeClr val="bg1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ALGUNS DIAS DE DESCANSO PARA RECARREGAR AS BATERIAS DE</a:t>
            </a:r>
          </a:p>
          <a:p>
            <a:pPr algn="ctr"/>
            <a:r>
              <a:rPr lang="pt-BR" sz="3600" b="1" u="sng" strike="sngStrike" spc="600" dirty="0">
                <a:solidFill>
                  <a:schemeClr val="bg1"/>
                </a:solidFill>
                <a:highlight>
                  <a:srgbClr val="000000"/>
                </a:highlight>
              </a:rPr>
              <a:t>I</a:t>
            </a:r>
            <a:r>
              <a:rPr lang="pt-BR" sz="3600" b="1" u="sng" strike="sngStrike" spc="600" dirty="0">
                <a:highlight>
                  <a:srgbClr val="FFFF00"/>
                </a:highlight>
              </a:rPr>
              <a:t>O</a:t>
            </a:r>
            <a:r>
              <a:rPr lang="pt-BR" sz="3600" b="1" u="sng" strike="sngStrike" spc="600" dirty="0">
                <a:solidFill>
                  <a:schemeClr val="bg1"/>
                </a:solidFill>
                <a:highlight>
                  <a:srgbClr val="000000"/>
                </a:highlight>
              </a:rPr>
              <a:t>N</a:t>
            </a:r>
            <a:r>
              <a:rPr lang="pt-BR" sz="3600" b="1" u="sng" strike="sngStrike" spc="600" dirty="0">
                <a:highlight>
                  <a:srgbClr val="FFFF00"/>
                </a:highlight>
              </a:rPr>
              <a:t>S</a:t>
            </a:r>
            <a:r>
              <a:rPr lang="pt-BR" sz="3600" b="1" u="sng" strike="sngStrike" spc="600" dirty="0">
                <a:solidFill>
                  <a:schemeClr val="bg1"/>
                </a:solidFill>
                <a:highlight>
                  <a:srgbClr val="000000"/>
                </a:highlight>
              </a:rPr>
              <a:t> </a:t>
            </a:r>
            <a:r>
              <a:rPr lang="pt-BR" sz="3600" b="1" u="sng" strike="sngStrike" spc="600" dirty="0">
                <a:highlight>
                  <a:srgbClr val="FFFF00"/>
                </a:highlight>
              </a:rPr>
              <a:t>D</a:t>
            </a:r>
            <a:r>
              <a:rPr lang="pt-BR" sz="3600" b="1" u="sng" strike="sngStrike" spc="600" dirty="0">
                <a:solidFill>
                  <a:schemeClr val="bg1"/>
                </a:solidFill>
                <a:highlight>
                  <a:srgbClr val="000000"/>
                </a:highlight>
              </a:rPr>
              <a:t>E</a:t>
            </a:r>
            <a:r>
              <a:rPr lang="pt-BR" sz="3600" b="1" u="sng" strike="sngStrike" spc="600" dirty="0">
                <a:solidFill>
                  <a:schemeClr val="bg1"/>
                </a:solidFill>
                <a:highlight>
                  <a:srgbClr val="FFFF00"/>
                </a:highlight>
              </a:rPr>
              <a:t> </a:t>
            </a:r>
            <a:r>
              <a:rPr lang="pt-BR" sz="3600" b="1" u="sng" strike="sngStrike" spc="600" dirty="0">
                <a:solidFill>
                  <a:schemeClr val="bg1"/>
                </a:solidFill>
                <a:highlight>
                  <a:srgbClr val="000000"/>
                </a:highlight>
              </a:rPr>
              <a:t>L</a:t>
            </a:r>
            <a:r>
              <a:rPr lang="pt-BR" sz="3600" b="1" u="sng" strike="sngStrike" spc="600" dirty="0">
                <a:highlight>
                  <a:srgbClr val="FFFF00"/>
                </a:highlight>
              </a:rPr>
              <a:t>Í</a:t>
            </a:r>
            <a:r>
              <a:rPr lang="pt-BR" sz="3600" b="1" u="sng" strike="sngStrike" spc="600" dirty="0">
                <a:solidFill>
                  <a:schemeClr val="bg1"/>
                </a:solidFill>
                <a:highlight>
                  <a:srgbClr val="000000"/>
                </a:highlight>
              </a:rPr>
              <a:t>T</a:t>
            </a:r>
            <a:r>
              <a:rPr lang="pt-BR" sz="3600" b="1" u="sng" strike="sngStrike" spc="600" dirty="0">
                <a:highlight>
                  <a:srgbClr val="FFFF00"/>
                </a:highlight>
              </a:rPr>
              <a:t>I</a:t>
            </a:r>
            <a:r>
              <a:rPr lang="pt-BR" sz="3600" b="1" u="sng" strike="sngStrike" spc="600" dirty="0">
                <a:solidFill>
                  <a:schemeClr val="bg1"/>
                </a:solidFill>
                <a:highlight>
                  <a:srgbClr val="000000"/>
                </a:highlight>
              </a:rPr>
              <a:t>O</a:t>
            </a:r>
            <a:endParaRPr lang="pt-BR" b="1" u="sng" strike="sngStrike" spc="600" dirty="0">
              <a:solidFill>
                <a:schemeClr val="bg1"/>
              </a:solidFill>
              <a:highlight>
                <a:srgbClr val="000000"/>
              </a:highlight>
            </a:endParaRPr>
          </a:p>
        </p:txBody>
      </p:sp>
      <p:pic>
        <p:nvPicPr>
          <p:cNvPr id="7174" name="Picture 6" descr="Pause button - Free multimedia icons">
            <a:extLst>
              <a:ext uri="{FF2B5EF4-FFF2-40B4-BE49-F238E27FC236}">
                <a16:creationId xmlns:a16="http://schemas.microsoft.com/office/drawing/2014/main" id="{C8BE82FB-53D5-71B9-2189-863D7FD21E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lum bright="70000" contrast="-70000"/>
            <a:alphaModFix amt="20000"/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4360" y="944563"/>
            <a:ext cx="5020520" cy="502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id="{0246B332-BBCB-5ADF-BB59-AF9FA68BD3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alphaModFix amt="20000"/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8626906" y="-161408322"/>
            <a:ext cx="559308000" cy="5593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88917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6AFCA1-BC4D-A51B-B165-272D27490C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Esquina de uma rua&#10;&#10;O conteúdo gerado por IA pode estar incorreto.">
            <a:extLst>
              <a:ext uri="{FF2B5EF4-FFF2-40B4-BE49-F238E27FC236}">
                <a16:creationId xmlns:a16="http://schemas.microsoft.com/office/drawing/2014/main" id="{F2F54FFB-2B23-D948-E368-2330326B02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0"/>
            <a:ext cx="12207959" cy="6858001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B9D1CC1C-22FA-CF6A-2C42-D1650E44F18E}"/>
              </a:ext>
            </a:extLst>
          </p:cNvPr>
          <p:cNvSpPr/>
          <p:nvPr/>
        </p:nvSpPr>
        <p:spPr>
          <a:xfrm>
            <a:off x="-2" y="0"/>
            <a:ext cx="12207958" cy="6858000"/>
          </a:xfrm>
          <a:prstGeom prst="rect">
            <a:avLst/>
          </a:prstGeom>
          <a:gradFill>
            <a:gsLst>
              <a:gs pos="0">
                <a:srgbClr val="760000">
                  <a:alpha val="50000"/>
                </a:srgbClr>
              </a:gs>
              <a:gs pos="100000">
                <a:schemeClr val="tx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D58011D8-0A8A-9E06-94FC-3F8F751F47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7618271">
            <a:off x="9878637" y="4544637"/>
            <a:ext cx="4626725" cy="4626725"/>
          </a:xfrm>
          <a:prstGeom prst="rect">
            <a:avLst/>
          </a:prstGeom>
        </p:spPr>
      </p:pic>
      <p:grpSp>
        <p:nvGrpSpPr>
          <p:cNvPr id="23" name="!!Agrupar 20">
            <a:extLst>
              <a:ext uri="{FF2B5EF4-FFF2-40B4-BE49-F238E27FC236}">
                <a16:creationId xmlns:a16="http://schemas.microsoft.com/office/drawing/2014/main" id="{25ED00E7-3482-EA4D-4781-FCCB39E7072A}"/>
              </a:ext>
            </a:extLst>
          </p:cNvPr>
          <p:cNvGrpSpPr/>
          <p:nvPr/>
        </p:nvGrpSpPr>
        <p:grpSpPr>
          <a:xfrm rot="16200000">
            <a:off x="-6183" y="569872"/>
            <a:ext cx="12207956" cy="368298"/>
            <a:chOff x="0" y="2620909"/>
            <a:chExt cx="12207956" cy="368298"/>
          </a:xfrm>
        </p:grpSpPr>
        <p:cxnSp>
          <p:nvCxnSpPr>
            <p:cNvPr id="24" name="Conector reto 23">
              <a:extLst>
                <a:ext uri="{FF2B5EF4-FFF2-40B4-BE49-F238E27FC236}">
                  <a16:creationId xmlns:a16="http://schemas.microsoft.com/office/drawing/2014/main" id="{C43DF609-BBEE-3CD1-18F9-4DE5A8BB25D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05058"/>
              <a:ext cx="12207956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!!Elipse 14pp">
              <a:extLst>
                <a:ext uri="{FF2B5EF4-FFF2-40B4-BE49-F238E27FC236}">
                  <a16:creationId xmlns:a16="http://schemas.microsoft.com/office/drawing/2014/main" id="{A00037D1-F45D-C2A6-2090-6869AC24AC4E}"/>
                </a:ext>
              </a:extLst>
            </p:cNvPr>
            <p:cNvSpPr/>
            <p:nvPr/>
          </p:nvSpPr>
          <p:spPr>
            <a:xfrm>
              <a:off x="3597037" y="2620909"/>
              <a:ext cx="368298" cy="368298"/>
            </a:xfrm>
            <a:prstGeom prst="ellipse">
              <a:avLst/>
            </a:prstGeom>
            <a:gradFill>
              <a:gsLst>
                <a:gs pos="0">
                  <a:srgbClr val="FF0000">
                    <a:lumMod val="99000"/>
                    <a:lumOff val="1000"/>
                  </a:srgbClr>
                </a:gs>
                <a:gs pos="50000">
                  <a:srgbClr val="C00000"/>
                </a:gs>
                <a:gs pos="100000">
                  <a:srgbClr val="760000"/>
                </a:gs>
              </a:gsLst>
              <a:lin ang="5400000" scaled="0"/>
            </a:gra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3" name="Agrupar 2">
            <a:extLst>
              <a:ext uri="{FF2B5EF4-FFF2-40B4-BE49-F238E27FC236}">
                <a16:creationId xmlns:a16="http://schemas.microsoft.com/office/drawing/2014/main" id="{1C2B9965-2C98-4DB5-DE27-9A9A949F2D92}"/>
              </a:ext>
            </a:extLst>
          </p:cNvPr>
          <p:cNvGrpSpPr/>
          <p:nvPr/>
        </p:nvGrpSpPr>
        <p:grpSpPr>
          <a:xfrm>
            <a:off x="0" y="0"/>
            <a:ext cx="12207956" cy="830304"/>
            <a:chOff x="0" y="0"/>
            <a:chExt cx="12207956" cy="830304"/>
          </a:xfrm>
        </p:grpSpPr>
        <p:sp>
          <p:nvSpPr>
            <p:cNvPr id="2" name="Retângulo 1">
              <a:extLst>
                <a:ext uri="{FF2B5EF4-FFF2-40B4-BE49-F238E27FC236}">
                  <a16:creationId xmlns:a16="http://schemas.microsoft.com/office/drawing/2014/main" id="{F3A81994-D79B-8771-36C0-9DD38C9A1E4C}"/>
                </a:ext>
              </a:extLst>
            </p:cNvPr>
            <p:cNvSpPr/>
            <p:nvPr/>
          </p:nvSpPr>
          <p:spPr>
            <a:xfrm>
              <a:off x="0" y="0"/>
              <a:ext cx="12207956" cy="830304"/>
            </a:xfrm>
            <a:prstGeom prst="rect">
              <a:avLst/>
            </a:pr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8" name="Gráfico 7">
              <a:extLst>
                <a:ext uri="{FF2B5EF4-FFF2-40B4-BE49-F238E27FC236}">
                  <a16:creationId xmlns:a16="http://schemas.microsoft.com/office/drawing/2014/main" id="{08E58876-B23E-0008-9CB0-2A67EEF66AF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1180862" y="122418"/>
              <a:ext cx="877657" cy="707886"/>
            </a:xfrm>
            <a:prstGeom prst="rect">
              <a:avLst/>
            </a:prstGeom>
          </p:spPr>
        </p:pic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14A112A3-019A-6931-7ADE-09ABC90B93F4}"/>
                </a:ext>
              </a:extLst>
            </p:cNvPr>
            <p:cNvSpPr txBox="1"/>
            <p:nvPr/>
          </p:nvSpPr>
          <p:spPr>
            <a:xfrm>
              <a:off x="8028675" y="291695"/>
              <a:ext cx="31362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solidFill>
                    <a:schemeClr val="bg1"/>
                  </a:solidFill>
                </a:rPr>
                <a:t>AGENDA E PLANEJAMENTO</a:t>
              </a:r>
            </a:p>
          </p:txBody>
        </p:sp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E3E44A49-8CD7-7850-68D3-7E6D324D76C1}"/>
                </a:ext>
              </a:extLst>
            </p:cNvPr>
            <p:cNvSpPr txBox="1"/>
            <p:nvPr/>
          </p:nvSpPr>
          <p:spPr>
            <a:xfrm>
              <a:off x="64093" y="252758"/>
              <a:ext cx="3504709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pt-BR" sz="2000" spc="600" dirty="0">
                  <a:solidFill>
                    <a:schemeClr val="bg1"/>
                  </a:solidFill>
                  <a:latin typeface="Candara" panose="020E0502030303020204" pitchFamily="34" charset="0"/>
                </a:rPr>
                <a:t>PROJETO ARANHA</a:t>
              </a:r>
            </a:p>
          </p:txBody>
        </p:sp>
      </p:grpSp>
      <p:sp>
        <p:nvSpPr>
          <p:cNvPr id="28" name="AutoShape 6" descr="Php Logo PNG Vector (EPS) Free Download">
            <a:extLst>
              <a:ext uri="{FF2B5EF4-FFF2-40B4-BE49-F238E27FC236}">
                <a16:creationId xmlns:a16="http://schemas.microsoft.com/office/drawing/2014/main" id="{AE061C30-40A4-EBB3-2A5C-D7E2ACD3359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F03B1780-D604-8DE1-7EB9-F0CBAC4D15FC}"/>
              </a:ext>
            </a:extLst>
          </p:cNvPr>
          <p:cNvSpPr txBox="1"/>
          <p:nvPr/>
        </p:nvSpPr>
        <p:spPr>
          <a:xfrm>
            <a:off x="2430325" y="1289664"/>
            <a:ext cx="78102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dirty="0">
                <a:solidFill>
                  <a:schemeClr val="bg1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VOLTA PARA O JOGO</a:t>
            </a:r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843305C7-C27B-5D6F-66DC-217997EEF9E8}"/>
              </a:ext>
            </a:extLst>
          </p:cNvPr>
          <p:cNvSpPr/>
          <p:nvPr/>
        </p:nvSpPr>
        <p:spPr>
          <a:xfrm>
            <a:off x="6466092" y="2824922"/>
            <a:ext cx="2031997" cy="546099"/>
          </a:xfrm>
          <a:prstGeom prst="roundRect">
            <a:avLst/>
          </a:prstGeom>
          <a:gradFill>
            <a:gsLst>
              <a:gs pos="0">
                <a:srgbClr val="FF0000"/>
              </a:gs>
              <a:gs pos="50000">
                <a:srgbClr val="C00000"/>
              </a:gs>
              <a:gs pos="100000">
                <a:srgbClr val="760000"/>
              </a:gs>
            </a:gsLst>
          </a:gra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05/01/2026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8B737C9-8426-7E25-8EB6-F2FE53FC6356}"/>
              </a:ext>
            </a:extLst>
          </p:cNvPr>
          <p:cNvSpPr txBox="1"/>
          <p:nvPr/>
        </p:nvSpPr>
        <p:spPr>
          <a:xfrm rot="10800000">
            <a:off x="-15960" y="9695116"/>
            <a:ext cx="1220795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spc="-150" dirty="0">
                <a:solidFill>
                  <a:schemeClr val="bg1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ALGUNS DIAS DE DESCANSO PARA RECARREGAR AS BATERIAS DE</a:t>
            </a:r>
          </a:p>
          <a:p>
            <a:pPr algn="ctr"/>
            <a:r>
              <a:rPr lang="pt-BR" sz="3600" b="1" u="sng" strike="sngStrike" spc="600" dirty="0">
                <a:solidFill>
                  <a:schemeClr val="bg1"/>
                </a:solidFill>
                <a:highlight>
                  <a:srgbClr val="000000"/>
                </a:highlight>
              </a:rPr>
              <a:t>I</a:t>
            </a:r>
            <a:r>
              <a:rPr lang="pt-BR" sz="3600" b="1" u="sng" strike="sngStrike" spc="600" dirty="0">
                <a:highlight>
                  <a:srgbClr val="FFFF00"/>
                </a:highlight>
              </a:rPr>
              <a:t>O</a:t>
            </a:r>
            <a:r>
              <a:rPr lang="pt-BR" sz="3600" b="1" u="sng" strike="sngStrike" spc="600" dirty="0">
                <a:solidFill>
                  <a:schemeClr val="bg1"/>
                </a:solidFill>
                <a:highlight>
                  <a:srgbClr val="000000"/>
                </a:highlight>
              </a:rPr>
              <a:t>N</a:t>
            </a:r>
            <a:r>
              <a:rPr lang="pt-BR" sz="3600" b="1" u="sng" strike="sngStrike" spc="600" dirty="0">
                <a:highlight>
                  <a:srgbClr val="FFFF00"/>
                </a:highlight>
              </a:rPr>
              <a:t>S</a:t>
            </a:r>
            <a:r>
              <a:rPr lang="pt-BR" sz="3600" b="1" u="sng" strike="sngStrike" spc="600" dirty="0">
                <a:solidFill>
                  <a:schemeClr val="bg1"/>
                </a:solidFill>
                <a:highlight>
                  <a:srgbClr val="000000"/>
                </a:highlight>
              </a:rPr>
              <a:t> </a:t>
            </a:r>
            <a:r>
              <a:rPr lang="pt-BR" sz="3600" b="1" u="sng" strike="sngStrike" spc="600" dirty="0">
                <a:highlight>
                  <a:srgbClr val="FFFF00"/>
                </a:highlight>
              </a:rPr>
              <a:t>D</a:t>
            </a:r>
            <a:r>
              <a:rPr lang="pt-BR" sz="3600" b="1" u="sng" strike="sngStrike" spc="600" dirty="0">
                <a:solidFill>
                  <a:schemeClr val="bg1"/>
                </a:solidFill>
                <a:highlight>
                  <a:srgbClr val="000000"/>
                </a:highlight>
              </a:rPr>
              <a:t>E</a:t>
            </a:r>
            <a:r>
              <a:rPr lang="pt-BR" sz="3600" b="1" u="sng" strike="sngStrike" spc="600" dirty="0">
                <a:solidFill>
                  <a:schemeClr val="bg1"/>
                </a:solidFill>
                <a:highlight>
                  <a:srgbClr val="FFFF00"/>
                </a:highlight>
              </a:rPr>
              <a:t> </a:t>
            </a:r>
            <a:r>
              <a:rPr lang="pt-BR" sz="3600" b="1" u="sng" strike="sngStrike" spc="600" dirty="0">
                <a:solidFill>
                  <a:schemeClr val="bg1"/>
                </a:solidFill>
                <a:highlight>
                  <a:srgbClr val="000000"/>
                </a:highlight>
              </a:rPr>
              <a:t>L</a:t>
            </a:r>
            <a:r>
              <a:rPr lang="pt-BR" sz="3600" b="1" u="sng" strike="sngStrike" spc="600" dirty="0">
                <a:highlight>
                  <a:srgbClr val="FFFF00"/>
                </a:highlight>
              </a:rPr>
              <a:t>Í</a:t>
            </a:r>
            <a:r>
              <a:rPr lang="pt-BR" sz="3600" b="1" u="sng" strike="sngStrike" spc="600" dirty="0">
                <a:solidFill>
                  <a:schemeClr val="bg1"/>
                </a:solidFill>
                <a:highlight>
                  <a:srgbClr val="000000"/>
                </a:highlight>
              </a:rPr>
              <a:t>T</a:t>
            </a:r>
            <a:r>
              <a:rPr lang="pt-BR" sz="3600" b="1" u="sng" strike="sngStrike" spc="600" dirty="0">
                <a:highlight>
                  <a:srgbClr val="FFFF00"/>
                </a:highlight>
              </a:rPr>
              <a:t>I</a:t>
            </a:r>
            <a:r>
              <a:rPr lang="pt-BR" sz="3600" b="1" u="sng" strike="sngStrike" spc="600" dirty="0">
                <a:solidFill>
                  <a:schemeClr val="bg1"/>
                </a:solidFill>
                <a:highlight>
                  <a:srgbClr val="000000"/>
                </a:highlight>
              </a:rPr>
              <a:t>O</a:t>
            </a:r>
            <a:endParaRPr lang="pt-BR" b="1" u="sng" strike="sngStrike" spc="600" dirty="0">
              <a:solidFill>
                <a:schemeClr val="bg1"/>
              </a:solidFill>
              <a:highlight>
                <a:srgbClr val="000000"/>
              </a:highlight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CB3BDA7-2CA9-D123-8684-1088DA44F12E}"/>
              </a:ext>
            </a:extLst>
          </p:cNvPr>
          <p:cNvSpPr txBox="1"/>
          <p:nvPr/>
        </p:nvSpPr>
        <p:spPr>
          <a:xfrm>
            <a:off x="1027253" y="2128475"/>
            <a:ext cx="45488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dirty="0">
                <a:solidFill>
                  <a:schemeClr val="bg1"/>
                </a:solidFill>
              </a:rPr>
              <a:t>“ANO NOVO VIDA NOVA”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A9C8758-9E9C-5953-06A0-43AD537C760F}"/>
              </a:ext>
            </a:extLst>
          </p:cNvPr>
          <p:cNvSpPr txBox="1"/>
          <p:nvPr/>
        </p:nvSpPr>
        <p:spPr>
          <a:xfrm>
            <a:off x="613890" y="4032964"/>
            <a:ext cx="5329710" cy="400110"/>
          </a:xfrm>
          <a:prstGeom prst="rect">
            <a:avLst/>
          </a:prstGeom>
          <a:noFill/>
          <a:effectLst>
            <a:glow rad="127000">
              <a:schemeClr val="accent1"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000" dirty="0">
                <a:solidFill>
                  <a:schemeClr val="bg1">
                    <a:alpha val="20000"/>
                  </a:schemeClr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Sistema com bugs, versões legadas, erros na matrix, base em desenvolvimento critico, IA dominando tudo, CLTs na pirâmide do INSS, sinal instável 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C42F5793-C10C-D8B7-D7F1-82C043C38E83}"/>
              </a:ext>
            </a:extLst>
          </p:cNvPr>
          <p:cNvSpPr txBox="1"/>
          <p:nvPr/>
        </p:nvSpPr>
        <p:spPr>
          <a:xfrm>
            <a:off x="1027259" y="4525406"/>
            <a:ext cx="454884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>
                <a:solidFill>
                  <a:schemeClr val="bg1"/>
                </a:solidFill>
              </a:rPr>
              <a:t>SIATEMA SEMPRE ATUALIZANDO</a:t>
            </a:r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5C91DDA6-DE28-E560-BB79-88C15EE341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alphaModFix amt="20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482" y="2736305"/>
            <a:ext cx="2001035" cy="200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9595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DFBA16-221D-7BB6-4732-F1194EBF1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Esquina de uma rua&#10;&#10;O conteúdo gerado por IA pode estar incorreto.">
            <a:extLst>
              <a:ext uri="{FF2B5EF4-FFF2-40B4-BE49-F238E27FC236}">
                <a16:creationId xmlns:a16="http://schemas.microsoft.com/office/drawing/2014/main" id="{20572DD4-BF74-9D08-7B7C-058EBA794F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0"/>
            <a:ext cx="12207959" cy="6858001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5FBC86C0-E536-1790-512C-C02E7F11162E}"/>
              </a:ext>
            </a:extLst>
          </p:cNvPr>
          <p:cNvSpPr/>
          <p:nvPr/>
        </p:nvSpPr>
        <p:spPr>
          <a:xfrm>
            <a:off x="-2" y="0"/>
            <a:ext cx="12207958" cy="6858000"/>
          </a:xfrm>
          <a:prstGeom prst="rect">
            <a:avLst/>
          </a:prstGeom>
          <a:gradFill>
            <a:gsLst>
              <a:gs pos="0">
                <a:srgbClr val="760000">
                  <a:alpha val="50000"/>
                </a:srgbClr>
              </a:gs>
              <a:gs pos="100000">
                <a:schemeClr val="tx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8E8F4BF3-309E-D45F-18CB-2BDC60F683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9878637" y="4544637"/>
            <a:ext cx="4626725" cy="4626725"/>
          </a:xfrm>
          <a:prstGeom prst="rect">
            <a:avLst/>
          </a:prstGeom>
        </p:spPr>
      </p:pic>
      <p:grpSp>
        <p:nvGrpSpPr>
          <p:cNvPr id="23" name="!!Agrupar 20">
            <a:extLst>
              <a:ext uri="{FF2B5EF4-FFF2-40B4-BE49-F238E27FC236}">
                <a16:creationId xmlns:a16="http://schemas.microsoft.com/office/drawing/2014/main" id="{37F279FE-EEF3-EF4D-9138-A8324C082709}"/>
              </a:ext>
            </a:extLst>
          </p:cNvPr>
          <p:cNvGrpSpPr/>
          <p:nvPr/>
        </p:nvGrpSpPr>
        <p:grpSpPr>
          <a:xfrm rot="18525291">
            <a:off x="-2586520" y="2337709"/>
            <a:ext cx="12207956" cy="368298"/>
            <a:chOff x="0" y="2620909"/>
            <a:chExt cx="12207956" cy="368298"/>
          </a:xfrm>
        </p:grpSpPr>
        <p:cxnSp>
          <p:nvCxnSpPr>
            <p:cNvPr id="24" name="Conector reto 23">
              <a:extLst>
                <a:ext uri="{FF2B5EF4-FFF2-40B4-BE49-F238E27FC236}">
                  <a16:creationId xmlns:a16="http://schemas.microsoft.com/office/drawing/2014/main" id="{2BD7A135-2CC2-38FD-E99A-0EAFA2B0018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05058"/>
              <a:ext cx="12207956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!!Elipse 14pp">
              <a:extLst>
                <a:ext uri="{FF2B5EF4-FFF2-40B4-BE49-F238E27FC236}">
                  <a16:creationId xmlns:a16="http://schemas.microsoft.com/office/drawing/2014/main" id="{31F5F7D5-3BC3-0499-2976-B954086F51B3}"/>
                </a:ext>
              </a:extLst>
            </p:cNvPr>
            <p:cNvSpPr/>
            <p:nvPr/>
          </p:nvSpPr>
          <p:spPr>
            <a:xfrm>
              <a:off x="3597037" y="2620909"/>
              <a:ext cx="368298" cy="368298"/>
            </a:xfrm>
            <a:prstGeom prst="ellipse">
              <a:avLst/>
            </a:prstGeom>
            <a:gradFill>
              <a:gsLst>
                <a:gs pos="0">
                  <a:srgbClr val="FF0000">
                    <a:lumMod val="99000"/>
                    <a:lumOff val="1000"/>
                  </a:srgbClr>
                </a:gs>
                <a:gs pos="50000">
                  <a:srgbClr val="C00000"/>
                </a:gs>
                <a:gs pos="100000">
                  <a:srgbClr val="760000"/>
                </a:gs>
              </a:gsLst>
              <a:lin ang="5400000" scaled="0"/>
            </a:gra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3" name="Agrupar 2">
            <a:extLst>
              <a:ext uri="{FF2B5EF4-FFF2-40B4-BE49-F238E27FC236}">
                <a16:creationId xmlns:a16="http://schemas.microsoft.com/office/drawing/2014/main" id="{A00A5196-6C11-5568-870F-B39710F121F0}"/>
              </a:ext>
            </a:extLst>
          </p:cNvPr>
          <p:cNvGrpSpPr/>
          <p:nvPr/>
        </p:nvGrpSpPr>
        <p:grpSpPr>
          <a:xfrm>
            <a:off x="0" y="0"/>
            <a:ext cx="12207956" cy="830304"/>
            <a:chOff x="0" y="0"/>
            <a:chExt cx="12207956" cy="830304"/>
          </a:xfrm>
        </p:grpSpPr>
        <p:sp>
          <p:nvSpPr>
            <p:cNvPr id="2" name="Retângulo 1">
              <a:extLst>
                <a:ext uri="{FF2B5EF4-FFF2-40B4-BE49-F238E27FC236}">
                  <a16:creationId xmlns:a16="http://schemas.microsoft.com/office/drawing/2014/main" id="{8E362ED9-1964-F2DD-F252-590271408FAB}"/>
                </a:ext>
              </a:extLst>
            </p:cNvPr>
            <p:cNvSpPr/>
            <p:nvPr/>
          </p:nvSpPr>
          <p:spPr>
            <a:xfrm>
              <a:off x="0" y="0"/>
              <a:ext cx="12207956" cy="830304"/>
            </a:xfrm>
            <a:prstGeom prst="rect">
              <a:avLst/>
            </a:pr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8" name="Gráfico 7">
              <a:extLst>
                <a:ext uri="{FF2B5EF4-FFF2-40B4-BE49-F238E27FC236}">
                  <a16:creationId xmlns:a16="http://schemas.microsoft.com/office/drawing/2014/main" id="{0A562B89-2A50-F0C8-6047-E34113704ED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1180862" y="122418"/>
              <a:ext cx="877657" cy="707886"/>
            </a:xfrm>
            <a:prstGeom prst="rect">
              <a:avLst/>
            </a:prstGeom>
          </p:spPr>
        </p:pic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883959E2-2FBE-B922-1A29-0BB36E592948}"/>
                </a:ext>
              </a:extLst>
            </p:cNvPr>
            <p:cNvSpPr txBox="1"/>
            <p:nvPr/>
          </p:nvSpPr>
          <p:spPr>
            <a:xfrm>
              <a:off x="8028675" y="291695"/>
              <a:ext cx="31362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solidFill>
                    <a:schemeClr val="bg1"/>
                  </a:solidFill>
                </a:rPr>
                <a:t>AGENDA E PLANEJAMENTO</a:t>
              </a:r>
            </a:p>
          </p:txBody>
        </p:sp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2BE3D753-A536-020B-59E0-E42E76A14DCB}"/>
                </a:ext>
              </a:extLst>
            </p:cNvPr>
            <p:cNvSpPr txBox="1"/>
            <p:nvPr/>
          </p:nvSpPr>
          <p:spPr>
            <a:xfrm>
              <a:off x="64093" y="252758"/>
              <a:ext cx="3504709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pt-BR" sz="2000" spc="600" dirty="0">
                  <a:solidFill>
                    <a:schemeClr val="bg1"/>
                  </a:solidFill>
                  <a:latin typeface="Candara" panose="020E0502030303020204" pitchFamily="34" charset="0"/>
                </a:rPr>
                <a:t>PROJETO ARANHA</a:t>
              </a:r>
            </a:p>
          </p:txBody>
        </p:sp>
      </p:grpSp>
      <p:sp>
        <p:nvSpPr>
          <p:cNvPr id="28" name="AutoShape 6" descr="Php Logo PNG Vector (EPS) Free Download">
            <a:extLst>
              <a:ext uri="{FF2B5EF4-FFF2-40B4-BE49-F238E27FC236}">
                <a16:creationId xmlns:a16="http://schemas.microsoft.com/office/drawing/2014/main" id="{C2644133-CA34-5DAB-B07F-CFC3B13C6CE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D9BA41AF-B6E7-F9B6-14F9-FD16E34561F7}"/>
              </a:ext>
            </a:extLst>
          </p:cNvPr>
          <p:cNvSpPr/>
          <p:nvPr/>
        </p:nvSpPr>
        <p:spPr>
          <a:xfrm>
            <a:off x="2373295" y="4074363"/>
            <a:ext cx="2031997" cy="546099"/>
          </a:xfrm>
          <a:prstGeom prst="roundRect">
            <a:avLst/>
          </a:prstGeom>
          <a:gradFill>
            <a:gsLst>
              <a:gs pos="0">
                <a:srgbClr val="FF0000"/>
              </a:gs>
              <a:gs pos="50000">
                <a:srgbClr val="C00000"/>
              </a:gs>
              <a:gs pos="100000">
                <a:srgbClr val="760000"/>
              </a:gs>
            </a:gsLst>
          </a:gra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12/01/2026</a:t>
            </a:r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0CEB7AD4-DAA7-0528-5B21-8FC51E542A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alphaModFix amt="20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0740" y="3724787"/>
            <a:ext cx="45719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5E83BEE2-DDD5-55A1-80A2-6EB18DF9D126}"/>
              </a:ext>
            </a:extLst>
          </p:cNvPr>
          <p:cNvSpPr txBox="1"/>
          <p:nvPr/>
        </p:nvSpPr>
        <p:spPr>
          <a:xfrm>
            <a:off x="64093" y="901412"/>
            <a:ext cx="437605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dirty="0">
                <a:solidFill>
                  <a:schemeClr val="bg1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MAPA MODELO DA SALA </a:t>
            </a:r>
            <a:r>
              <a:rPr lang="pt-BR" sz="4400" b="1" dirty="0">
                <a:solidFill>
                  <a:srgbClr val="FF0000"/>
                </a:solidFill>
                <a:highlight>
                  <a:srgbClr val="000000"/>
                </a:highlight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BIG</a:t>
            </a:r>
            <a:r>
              <a:rPr lang="pt-BR" sz="4400" dirty="0">
                <a:solidFill>
                  <a:schemeClr val="bg1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</a:t>
            </a:r>
            <a:r>
              <a:rPr lang="pt-BR" sz="4400" i="1" dirty="0">
                <a:solidFill>
                  <a:schemeClr val="bg1"/>
                </a:solidFill>
                <a:highlight>
                  <a:srgbClr val="000000"/>
                </a:highlight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AMERICAN</a:t>
            </a:r>
            <a:r>
              <a:rPr lang="pt-BR" sz="4400" i="1" dirty="0">
                <a:highlight>
                  <a:srgbClr val="000000"/>
                </a:highlight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.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2B7EC10A-87BF-CB47-4007-AE1905C1466A}"/>
              </a:ext>
            </a:extLst>
          </p:cNvPr>
          <p:cNvSpPr txBox="1"/>
          <p:nvPr/>
        </p:nvSpPr>
        <p:spPr>
          <a:xfrm>
            <a:off x="2447835" y="5535443"/>
            <a:ext cx="62002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pt-BR" sz="1600" i="1" dirty="0">
                <a:solidFill>
                  <a:schemeClr val="bg1"/>
                </a:solidFill>
                <a:latin typeface="Candara" panose="020E0502030303020204" pitchFamily="34" charset="0"/>
              </a:rPr>
              <a:t>Desenvolver o sistema base já em operação real com maquinas da BIG AMERICAN para servir de referencia e ser modificado para novos clientes</a:t>
            </a:r>
          </a:p>
        </p:txBody>
      </p:sp>
      <p:pic>
        <p:nvPicPr>
          <p:cNvPr id="17" name="Imagem 16" descr="Esquina de uma rua&#10;&#10;O conteúdo gerado por IA pode estar incorreto.">
            <a:extLst>
              <a:ext uri="{FF2B5EF4-FFF2-40B4-BE49-F238E27FC236}">
                <a16:creationId xmlns:a16="http://schemas.microsoft.com/office/drawing/2014/main" id="{F4B27011-D1B2-3EA3-3A07-C8249653DA1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261" t="13892" r="19078" b="21751"/>
          <a:stretch>
            <a:fillRect/>
          </a:stretch>
        </p:blipFill>
        <p:spPr>
          <a:xfrm>
            <a:off x="7478985" y="952722"/>
            <a:ext cx="2399652" cy="4413444"/>
          </a:xfrm>
          <a:prstGeom prst="roundRect">
            <a:avLst>
              <a:gd name="adj" fmla="val 6639"/>
            </a:avLst>
          </a:prstGeom>
        </p:spPr>
      </p:pic>
      <p:grpSp>
        <p:nvGrpSpPr>
          <p:cNvPr id="11" name="Agrupar 10">
            <a:extLst>
              <a:ext uri="{FF2B5EF4-FFF2-40B4-BE49-F238E27FC236}">
                <a16:creationId xmlns:a16="http://schemas.microsoft.com/office/drawing/2014/main" id="{3DDC4AC4-C35B-6E09-CD8C-29C22E583D66}"/>
              </a:ext>
            </a:extLst>
          </p:cNvPr>
          <p:cNvGrpSpPr/>
          <p:nvPr/>
        </p:nvGrpSpPr>
        <p:grpSpPr>
          <a:xfrm>
            <a:off x="7474342" y="952722"/>
            <a:ext cx="2492384" cy="4413444"/>
            <a:chOff x="7474342" y="952722"/>
            <a:chExt cx="2492384" cy="4413444"/>
          </a:xfrm>
        </p:grpSpPr>
        <p:grpSp>
          <p:nvGrpSpPr>
            <p:cNvPr id="26" name="Agrupar 25">
              <a:extLst>
                <a:ext uri="{FF2B5EF4-FFF2-40B4-BE49-F238E27FC236}">
                  <a16:creationId xmlns:a16="http://schemas.microsoft.com/office/drawing/2014/main" id="{E4EB0192-E7AE-E96D-0091-968A7F99210D}"/>
                </a:ext>
              </a:extLst>
            </p:cNvPr>
            <p:cNvGrpSpPr/>
            <p:nvPr/>
          </p:nvGrpSpPr>
          <p:grpSpPr>
            <a:xfrm>
              <a:off x="7474342" y="952722"/>
              <a:ext cx="2404294" cy="4413444"/>
              <a:chOff x="7474342" y="952722"/>
              <a:chExt cx="2404294" cy="4413444"/>
            </a:xfrm>
          </p:grpSpPr>
          <p:sp>
            <p:nvSpPr>
              <p:cNvPr id="18" name="Retângulo: Cantos Arredondados 17">
                <a:extLst>
                  <a:ext uri="{FF2B5EF4-FFF2-40B4-BE49-F238E27FC236}">
                    <a16:creationId xmlns:a16="http://schemas.microsoft.com/office/drawing/2014/main" id="{A8586C79-D455-2289-3767-27842AB8D4D9}"/>
                  </a:ext>
                </a:extLst>
              </p:cNvPr>
              <p:cNvSpPr/>
              <p:nvPr/>
            </p:nvSpPr>
            <p:spPr>
              <a:xfrm>
                <a:off x="7478985" y="952722"/>
                <a:ext cx="2399651" cy="4413444"/>
              </a:xfrm>
              <a:prstGeom prst="roundRect">
                <a:avLst>
                  <a:gd name="adj" fmla="val 4634"/>
                </a:avLst>
              </a:prstGeom>
              <a:noFill/>
              <a:ln w="762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9" name="Retângulo: Cantos Arredondados 18">
                <a:extLst>
                  <a:ext uri="{FF2B5EF4-FFF2-40B4-BE49-F238E27FC236}">
                    <a16:creationId xmlns:a16="http://schemas.microsoft.com/office/drawing/2014/main" id="{5CAFFD12-2774-B226-C75D-0C096A1B2110}"/>
                  </a:ext>
                </a:extLst>
              </p:cNvPr>
              <p:cNvSpPr/>
              <p:nvPr/>
            </p:nvSpPr>
            <p:spPr>
              <a:xfrm>
                <a:off x="7474342" y="4908884"/>
                <a:ext cx="2399651" cy="457282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20" name="Elipse 19">
                <a:extLst>
                  <a:ext uri="{FF2B5EF4-FFF2-40B4-BE49-F238E27FC236}">
                    <a16:creationId xmlns:a16="http://schemas.microsoft.com/office/drawing/2014/main" id="{B151DD08-0593-4192-3CC7-C91C48BB8E57}"/>
                  </a:ext>
                </a:extLst>
              </p:cNvPr>
              <p:cNvSpPr/>
              <p:nvPr/>
            </p:nvSpPr>
            <p:spPr>
              <a:xfrm>
                <a:off x="8595962" y="1116346"/>
                <a:ext cx="156410" cy="15641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22" name="Elipse 21">
                <a:extLst>
                  <a:ext uri="{FF2B5EF4-FFF2-40B4-BE49-F238E27FC236}">
                    <a16:creationId xmlns:a16="http://schemas.microsoft.com/office/drawing/2014/main" id="{39CEBC02-380F-581B-DDF0-00FA44F89CFB}"/>
                  </a:ext>
                </a:extLst>
              </p:cNvPr>
              <p:cNvSpPr/>
              <p:nvPr/>
            </p:nvSpPr>
            <p:spPr>
              <a:xfrm>
                <a:off x="8519761" y="4983119"/>
                <a:ext cx="308811" cy="308811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10" name="Retângulo: Cantos Arredondados 9">
              <a:extLst>
                <a:ext uri="{FF2B5EF4-FFF2-40B4-BE49-F238E27FC236}">
                  <a16:creationId xmlns:a16="http://schemas.microsoft.com/office/drawing/2014/main" id="{1AD4EF67-C1FC-25B4-20F3-43DB1143F1B6}"/>
                </a:ext>
              </a:extLst>
            </p:cNvPr>
            <p:cNvSpPr/>
            <p:nvPr/>
          </p:nvSpPr>
          <p:spPr>
            <a:xfrm>
              <a:off x="9873993" y="1731747"/>
              <a:ext cx="92733" cy="46298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EE6204DE-28D3-913D-3964-1C398CCD1EE2}"/>
              </a:ext>
            </a:extLst>
          </p:cNvPr>
          <p:cNvSpPr/>
          <p:nvPr/>
        </p:nvSpPr>
        <p:spPr>
          <a:xfrm flipH="1">
            <a:off x="7450257" y="952721"/>
            <a:ext cx="45719" cy="4112890"/>
          </a:xfrm>
          <a:prstGeom prst="roundRect">
            <a:avLst>
              <a:gd name="adj" fmla="val 5268"/>
            </a:avLst>
          </a:prstGeom>
          <a:gradFill>
            <a:gsLst>
              <a:gs pos="0">
                <a:schemeClr val="tx1">
                  <a:alpha val="75000"/>
                </a:schemeClr>
              </a:gs>
              <a:gs pos="100000">
                <a:schemeClr val="tx1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657C3C1F-4B97-3E6D-3FCF-E18B4DB8C3B9}"/>
              </a:ext>
            </a:extLst>
          </p:cNvPr>
          <p:cNvSpPr txBox="1"/>
          <p:nvPr/>
        </p:nvSpPr>
        <p:spPr>
          <a:xfrm rot="16200000">
            <a:off x="5548454" y="2876939"/>
            <a:ext cx="3956165" cy="107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" b="1" dirty="0">
                <a:solidFill>
                  <a:srgbClr val="FF0000"/>
                </a:solidFill>
              </a:rPr>
              <a:t>BIG</a:t>
            </a:r>
            <a:r>
              <a:rPr lang="pt-BR" sz="100" b="1" dirty="0">
                <a:solidFill>
                  <a:schemeClr val="bg1"/>
                </a:solidFill>
              </a:rPr>
              <a:t>RESPONSIVO</a:t>
            </a:r>
          </a:p>
        </p:txBody>
      </p:sp>
    </p:spTree>
    <p:extLst>
      <p:ext uri="{BB962C8B-B14F-4D97-AF65-F5344CB8AC3E}">
        <p14:creationId xmlns:p14="http://schemas.microsoft.com/office/powerpoint/2010/main" val="3302623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937AD5-A75F-F742-E25F-3029E8F4A8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tângulo: Cantos Arredondados 30">
            <a:extLst>
              <a:ext uri="{FF2B5EF4-FFF2-40B4-BE49-F238E27FC236}">
                <a16:creationId xmlns:a16="http://schemas.microsoft.com/office/drawing/2014/main" id="{84117831-40E2-7C53-7F47-5EBECD50DBC9}"/>
              </a:ext>
            </a:extLst>
          </p:cNvPr>
          <p:cNvSpPr/>
          <p:nvPr/>
        </p:nvSpPr>
        <p:spPr>
          <a:xfrm>
            <a:off x="2048101" y="1866130"/>
            <a:ext cx="65177" cy="87168"/>
          </a:xfrm>
          <a:prstGeom prst="roundRect">
            <a:avLst>
              <a:gd name="adj" fmla="val 39214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" b="1" dirty="0"/>
              <a:t>SUA </a:t>
            </a:r>
            <a:r>
              <a:rPr lang="pt-BR" sz="100" b="1" dirty="0">
                <a:solidFill>
                  <a:srgbClr val="FFC000"/>
                </a:solidFill>
              </a:rPr>
              <a:t>MAQUINA</a:t>
            </a:r>
            <a:r>
              <a:rPr lang="pt-BR" sz="100" b="1" dirty="0"/>
              <a:t> PRECISA DE </a:t>
            </a:r>
            <a:r>
              <a:rPr lang="pt-BR" sz="100" b="1" dirty="0">
                <a:solidFill>
                  <a:srgbClr val="FF0000"/>
                </a:solidFill>
              </a:rPr>
              <a:t>AJUDA</a:t>
            </a:r>
          </a:p>
        </p:txBody>
      </p:sp>
      <p:pic>
        <p:nvPicPr>
          <p:cNvPr id="32" name="Imagem 31">
            <a:extLst>
              <a:ext uri="{FF2B5EF4-FFF2-40B4-BE49-F238E27FC236}">
                <a16:creationId xmlns:a16="http://schemas.microsoft.com/office/drawing/2014/main" id="{EC7D0975-A3A3-0FDD-F34F-56372867EE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9350" r="91500">
                        <a14:foregroundMark x1="10650" y1="69400" x2="9350" y2="71750"/>
                        <a14:foregroundMark x1="89150" y1="70500" x2="91500" y2="740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061069" y="1866129"/>
            <a:ext cx="45719" cy="45719"/>
          </a:xfrm>
          <a:prstGeom prst="rect">
            <a:avLst/>
          </a:prstGeom>
        </p:spPr>
      </p:pic>
      <p:pic>
        <p:nvPicPr>
          <p:cNvPr id="5" name="Imagem 4" descr="Esquina de uma rua&#10;&#10;O conteúdo gerado por IA pode estar incorreto.">
            <a:extLst>
              <a:ext uri="{FF2B5EF4-FFF2-40B4-BE49-F238E27FC236}">
                <a16:creationId xmlns:a16="http://schemas.microsoft.com/office/drawing/2014/main" id="{542A4899-2DC1-8256-8925-A46B73DBA9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0"/>
            <a:ext cx="12207959" cy="6858001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B89E0DD4-2700-2884-7EC4-DE2E8DDE5401}"/>
              </a:ext>
            </a:extLst>
          </p:cNvPr>
          <p:cNvSpPr/>
          <p:nvPr/>
        </p:nvSpPr>
        <p:spPr>
          <a:xfrm>
            <a:off x="-2" y="0"/>
            <a:ext cx="12207958" cy="6858000"/>
          </a:xfrm>
          <a:prstGeom prst="rect">
            <a:avLst/>
          </a:prstGeom>
          <a:gradFill>
            <a:gsLst>
              <a:gs pos="0">
                <a:srgbClr val="760000">
                  <a:alpha val="50000"/>
                </a:srgbClr>
              </a:gs>
              <a:gs pos="100000">
                <a:schemeClr val="tx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061ED18E-E092-23BB-A13B-43944371FB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7288617">
            <a:off x="9878637" y="4544637"/>
            <a:ext cx="4626725" cy="4626725"/>
          </a:xfrm>
          <a:prstGeom prst="rect">
            <a:avLst/>
          </a:prstGeom>
        </p:spPr>
      </p:pic>
      <p:grpSp>
        <p:nvGrpSpPr>
          <p:cNvPr id="23" name="!!Agrupar 20">
            <a:extLst>
              <a:ext uri="{FF2B5EF4-FFF2-40B4-BE49-F238E27FC236}">
                <a16:creationId xmlns:a16="http://schemas.microsoft.com/office/drawing/2014/main" id="{FDE5B050-DF42-2FC3-86A2-1978B8FDEDC9}"/>
              </a:ext>
            </a:extLst>
          </p:cNvPr>
          <p:cNvGrpSpPr/>
          <p:nvPr/>
        </p:nvGrpSpPr>
        <p:grpSpPr>
          <a:xfrm>
            <a:off x="3373250" y="3179053"/>
            <a:ext cx="12207956" cy="368298"/>
            <a:chOff x="0" y="2620909"/>
            <a:chExt cx="12207956" cy="368298"/>
          </a:xfrm>
        </p:grpSpPr>
        <p:cxnSp>
          <p:nvCxnSpPr>
            <p:cNvPr id="24" name="Conector reto 23">
              <a:extLst>
                <a:ext uri="{FF2B5EF4-FFF2-40B4-BE49-F238E27FC236}">
                  <a16:creationId xmlns:a16="http://schemas.microsoft.com/office/drawing/2014/main" id="{28BC4370-2C30-4787-F901-5765DD712D7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05058"/>
              <a:ext cx="12207956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!!Elipse 14pp">
              <a:extLst>
                <a:ext uri="{FF2B5EF4-FFF2-40B4-BE49-F238E27FC236}">
                  <a16:creationId xmlns:a16="http://schemas.microsoft.com/office/drawing/2014/main" id="{70A8E48D-4877-F05A-D3E0-9379E776BA0A}"/>
                </a:ext>
              </a:extLst>
            </p:cNvPr>
            <p:cNvSpPr/>
            <p:nvPr/>
          </p:nvSpPr>
          <p:spPr>
            <a:xfrm>
              <a:off x="3597037" y="2620909"/>
              <a:ext cx="368298" cy="368298"/>
            </a:xfrm>
            <a:prstGeom prst="ellipse">
              <a:avLst/>
            </a:prstGeom>
            <a:gradFill>
              <a:gsLst>
                <a:gs pos="0">
                  <a:srgbClr val="FF0000">
                    <a:lumMod val="99000"/>
                    <a:lumOff val="1000"/>
                  </a:srgbClr>
                </a:gs>
                <a:gs pos="50000">
                  <a:srgbClr val="C00000"/>
                </a:gs>
                <a:gs pos="100000">
                  <a:srgbClr val="760000"/>
                </a:gs>
              </a:gsLst>
              <a:lin ang="5400000" scaled="0"/>
            </a:gra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3" name="Agrupar 2">
            <a:extLst>
              <a:ext uri="{FF2B5EF4-FFF2-40B4-BE49-F238E27FC236}">
                <a16:creationId xmlns:a16="http://schemas.microsoft.com/office/drawing/2014/main" id="{0EAE1750-6A3C-BC7D-0D31-6BD9F8D45AAA}"/>
              </a:ext>
            </a:extLst>
          </p:cNvPr>
          <p:cNvGrpSpPr/>
          <p:nvPr/>
        </p:nvGrpSpPr>
        <p:grpSpPr>
          <a:xfrm>
            <a:off x="0" y="0"/>
            <a:ext cx="12207956" cy="830304"/>
            <a:chOff x="0" y="0"/>
            <a:chExt cx="12207956" cy="830304"/>
          </a:xfrm>
        </p:grpSpPr>
        <p:sp>
          <p:nvSpPr>
            <p:cNvPr id="2" name="Retângulo 1">
              <a:extLst>
                <a:ext uri="{FF2B5EF4-FFF2-40B4-BE49-F238E27FC236}">
                  <a16:creationId xmlns:a16="http://schemas.microsoft.com/office/drawing/2014/main" id="{E55C9F52-BA45-8021-07D8-A62EE4EDF6D6}"/>
                </a:ext>
              </a:extLst>
            </p:cNvPr>
            <p:cNvSpPr/>
            <p:nvPr/>
          </p:nvSpPr>
          <p:spPr>
            <a:xfrm>
              <a:off x="0" y="0"/>
              <a:ext cx="12207956" cy="830304"/>
            </a:xfrm>
            <a:prstGeom prst="rect">
              <a:avLst/>
            </a:pr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8" name="Gráfico 7">
              <a:extLst>
                <a:ext uri="{FF2B5EF4-FFF2-40B4-BE49-F238E27FC236}">
                  <a16:creationId xmlns:a16="http://schemas.microsoft.com/office/drawing/2014/main" id="{69B5DE66-269B-1F21-F4F5-010900C87F7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180862" y="122418"/>
              <a:ext cx="877657" cy="707886"/>
            </a:xfrm>
            <a:prstGeom prst="rect">
              <a:avLst/>
            </a:prstGeom>
          </p:spPr>
        </p:pic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DF5444CD-F3C2-492C-E5B5-96B278A11811}"/>
                </a:ext>
              </a:extLst>
            </p:cNvPr>
            <p:cNvSpPr txBox="1"/>
            <p:nvPr/>
          </p:nvSpPr>
          <p:spPr>
            <a:xfrm>
              <a:off x="8028675" y="291695"/>
              <a:ext cx="31362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solidFill>
                    <a:schemeClr val="bg1"/>
                  </a:solidFill>
                </a:rPr>
                <a:t>AGENDA E PLANEJAMENTO</a:t>
              </a:r>
            </a:p>
          </p:txBody>
        </p:sp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5FE06832-5AB0-E1B0-5B5B-E69CB562197A}"/>
                </a:ext>
              </a:extLst>
            </p:cNvPr>
            <p:cNvSpPr txBox="1"/>
            <p:nvPr/>
          </p:nvSpPr>
          <p:spPr>
            <a:xfrm>
              <a:off x="64093" y="252758"/>
              <a:ext cx="3504709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pt-BR" sz="2000" spc="600" dirty="0">
                  <a:solidFill>
                    <a:schemeClr val="bg1"/>
                  </a:solidFill>
                  <a:latin typeface="Candara" panose="020E0502030303020204" pitchFamily="34" charset="0"/>
                </a:rPr>
                <a:t>PROJETO ARANHA</a:t>
              </a:r>
            </a:p>
          </p:txBody>
        </p:sp>
      </p:grpSp>
      <p:sp>
        <p:nvSpPr>
          <p:cNvPr id="28" name="AutoShape 6" descr="Php Logo PNG Vector (EPS) Free Download">
            <a:extLst>
              <a:ext uri="{FF2B5EF4-FFF2-40B4-BE49-F238E27FC236}">
                <a16:creationId xmlns:a16="http://schemas.microsoft.com/office/drawing/2014/main" id="{823FB25F-8A07-22B8-DE28-9BBF84F44B8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FE11D6AB-AA72-BA0F-4232-187370D6BF1E}"/>
              </a:ext>
            </a:extLst>
          </p:cNvPr>
          <p:cNvSpPr/>
          <p:nvPr/>
        </p:nvSpPr>
        <p:spPr>
          <a:xfrm>
            <a:off x="7538377" y="3090152"/>
            <a:ext cx="2031997" cy="546099"/>
          </a:xfrm>
          <a:prstGeom prst="roundRect">
            <a:avLst/>
          </a:prstGeom>
          <a:gradFill>
            <a:gsLst>
              <a:gs pos="0">
                <a:srgbClr val="FF0000"/>
              </a:gs>
              <a:gs pos="50000">
                <a:srgbClr val="C00000"/>
              </a:gs>
              <a:gs pos="100000">
                <a:srgbClr val="760000"/>
              </a:gs>
            </a:gsLst>
          </a:gra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19/01/2026</a:t>
            </a:r>
          </a:p>
        </p:txBody>
      </p:sp>
      <p:pic>
        <p:nvPicPr>
          <p:cNvPr id="17" name="Imagem 16" descr="Esquina de uma rua&#10;&#10;O conteúdo gerado por IA pode estar incorreto.">
            <a:extLst>
              <a:ext uri="{FF2B5EF4-FFF2-40B4-BE49-F238E27FC236}">
                <a16:creationId xmlns:a16="http://schemas.microsoft.com/office/drawing/2014/main" id="{A9099294-FB4E-7711-3AA6-52CECB0214F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02" t="23910" r="73061" b="12816"/>
          <a:stretch>
            <a:fillRect/>
          </a:stretch>
        </p:blipFill>
        <p:spPr>
          <a:xfrm>
            <a:off x="880866" y="1639728"/>
            <a:ext cx="2408937" cy="4339210"/>
          </a:xfrm>
          <a:prstGeom prst="roundRect">
            <a:avLst>
              <a:gd name="adj" fmla="val 6639"/>
            </a:avLst>
          </a:prstGeom>
        </p:spPr>
      </p:pic>
      <p:grpSp>
        <p:nvGrpSpPr>
          <p:cNvPr id="11" name="Agrupar 10">
            <a:extLst>
              <a:ext uri="{FF2B5EF4-FFF2-40B4-BE49-F238E27FC236}">
                <a16:creationId xmlns:a16="http://schemas.microsoft.com/office/drawing/2014/main" id="{0C48443F-78F0-C939-8235-36DE0AFB01E7}"/>
              </a:ext>
            </a:extLst>
          </p:cNvPr>
          <p:cNvGrpSpPr/>
          <p:nvPr/>
        </p:nvGrpSpPr>
        <p:grpSpPr>
          <a:xfrm>
            <a:off x="880866" y="1639730"/>
            <a:ext cx="2492384" cy="4413444"/>
            <a:chOff x="7474342" y="952722"/>
            <a:chExt cx="2492384" cy="4413444"/>
          </a:xfrm>
        </p:grpSpPr>
        <p:grpSp>
          <p:nvGrpSpPr>
            <p:cNvPr id="26" name="Agrupar 25">
              <a:extLst>
                <a:ext uri="{FF2B5EF4-FFF2-40B4-BE49-F238E27FC236}">
                  <a16:creationId xmlns:a16="http://schemas.microsoft.com/office/drawing/2014/main" id="{A7E52C8C-A18D-E7D2-F1A5-6DCC3AB3D695}"/>
                </a:ext>
              </a:extLst>
            </p:cNvPr>
            <p:cNvGrpSpPr/>
            <p:nvPr/>
          </p:nvGrpSpPr>
          <p:grpSpPr>
            <a:xfrm>
              <a:off x="7474342" y="952722"/>
              <a:ext cx="2404294" cy="4413444"/>
              <a:chOff x="7474342" y="952722"/>
              <a:chExt cx="2404294" cy="4413444"/>
            </a:xfrm>
          </p:grpSpPr>
          <p:sp>
            <p:nvSpPr>
              <p:cNvPr id="18" name="Retângulo: Cantos Arredondados 17">
                <a:extLst>
                  <a:ext uri="{FF2B5EF4-FFF2-40B4-BE49-F238E27FC236}">
                    <a16:creationId xmlns:a16="http://schemas.microsoft.com/office/drawing/2014/main" id="{5142C764-9183-C6FB-E587-CA05774350E1}"/>
                  </a:ext>
                </a:extLst>
              </p:cNvPr>
              <p:cNvSpPr/>
              <p:nvPr/>
            </p:nvSpPr>
            <p:spPr>
              <a:xfrm>
                <a:off x="7478985" y="952722"/>
                <a:ext cx="2399651" cy="4413444"/>
              </a:xfrm>
              <a:prstGeom prst="roundRect">
                <a:avLst>
                  <a:gd name="adj" fmla="val 4634"/>
                </a:avLst>
              </a:prstGeom>
              <a:noFill/>
              <a:ln w="762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9" name="Retângulo: Cantos Arredondados 18">
                <a:extLst>
                  <a:ext uri="{FF2B5EF4-FFF2-40B4-BE49-F238E27FC236}">
                    <a16:creationId xmlns:a16="http://schemas.microsoft.com/office/drawing/2014/main" id="{8051C359-C04E-0B82-B3CF-D2471F942B43}"/>
                  </a:ext>
                </a:extLst>
              </p:cNvPr>
              <p:cNvSpPr/>
              <p:nvPr/>
            </p:nvSpPr>
            <p:spPr>
              <a:xfrm>
                <a:off x="7474342" y="4908884"/>
                <a:ext cx="2399651" cy="457282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20" name="Elipse 19">
                <a:extLst>
                  <a:ext uri="{FF2B5EF4-FFF2-40B4-BE49-F238E27FC236}">
                    <a16:creationId xmlns:a16="http://schemas.microsoft.com/office/drawing/2014/main" id="{68664886-FEB2-4E89-1ACF-FFA93ADCD980}"/>
                  </a:ext>
                </a:extLst>
              </p:cNvPr>
              <p:cNvSpPr/>
              <p:nvPr/>
            </p:nvSpPr>
            <p:spPr>
              <a:xfrm>
                <a:off x="8595962" y="1116346"/>
                <a:ext cx="156410" cy="15641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22" name="Elipse 21">
                <a:extLst>
                  <a:ext uri="{FF2B5EF4-FFF2-40B4-BE49-F238E27FC236}">
                    <a16:creationId xmlns:a16="http://schemas.microsoft.com/office/drawing/2014/main" id="{2C08F470-7A04-C2EA-4748-4EA8EC5F351D}"/>
                  </a:ext>
                </a:extLst>
              </p:cNvPr>
              <p:cNvSpPr/>
              <p:nvPr/>
            </p:nvSpPr>
            <p:spPr>
              <a:xfrm>
                <a:off x="8519761" y="4983119"/>
                <a:ext cx="308811" cy="308811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10" name="Retângulo: Cantos Arredondados 9">
              <a:extLst>
                <a:ext uri="{FF2B5EF4-FFF2-40B4-BE49-F238E27FC236}">
                  <a16:creationId xmlns:a16="http://schemas.microsoft.com/office/drawing/2014/main" id="{B66C6186-B5BD-33C2-A028-84AB1907334D}"/>
                </a:ext>
              </a:extLst>
            </p:cNvPr>
            <p:cNvSpPr/>
            <p:nvPr/>
          </p:nvSpPr>
          <p:spPr>
            <a:xfrm>
              <a:off x="9873993" y="1731747"/>
              <a:ext cx="92733" cy="46298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F88DD1A5-9D89-CFC4-B3B0-DC5BDE1B1CB6}"/>
              </a:ext>
            </a:extLst>
          </p:cNvPr>
          <p:cNvSpPr/>
          <p:nvPr/>
        </p:nvSpPr>
        <p:spPr>
          <a:xfrm>
            <a:off x="892441" y="1639728"/>
            <a:ext cx="969389" cy="4112890"/>
          </a:xfrm>
          <a:prstGeom prst="roundRect">
            <a:avLst>
              <a:gd name="adj" fmla="val 5268"/>
            </a:avLst>
          </a:prstGeom>
          <a:gradFill>
            <a:gsLst>
              <a:gs pos="0">
                <a:schemeClr val="tx1">
                  <a:alpha val="75000"/>
                </a:schemeClr>
              </a:gs>
              <a:gs pos="100000">
                <a:schemeClr val="tx1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EA43DBF4-FD62-D5CF-D20D-903637C836A7}"/>
              </a:ext>
            </a:extLst>
          </p:cNvPr>
          <p:cNvSpPr txBox="1"/>
          <p:nvPr/>
        </p:nvSpPr>
        <p:spPr>
          <a:xfrm rot="16200000">
            <a:off x="-600947" y="3325421"/>
            <a:ext cx="39561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rgbClr val="FF0000"/>
                </a:solidFill>
              </a:rPr>
              <a:t>BIG</a:t>
            </a:r>
            <a:r>
              <a:rPr lang="pt-BR" sz="3200" b="1" dirty="0">
                <a:solidFill>
                  <a:schemeClr val="bg1"/>
                </a:solidFill>
              </a:rPr>
              <a:t>RESPONSIVO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6C1FE108-F708-0385-6ACB-F857A3E29C21}"/>
              </a:ext>
            </a:extLst>
          </p:cNvPr>
          <p:cNvSpPr txBox="1"/>
          <p:nvPr/>
        </p:nvSpPr>
        <p:spPr>
          <a:xfrm>
            <a:off x="4339325" y="957694"/>
            <a:ext cx="73787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dirty="0">
                <a:solidFill>
                  <a:schemeClr val="bg1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Sistema que cabe na palma da mão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22343C34-BB54-3C58-B80D-5494AD974589}"/>
              </a:ext>
            </a:extLst>
          </p:cNvPr>
          <p:cNvSpPr txBox="1"/>
          <p:nvPr/>
        </p:nvSpPr>
        <p:spPr>
          <a:xfrm>
            <a:off x="3715447" y="3809333"/>
            <a:ext cx="62002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pt-BR" sz="1600" i="1" dirty="0">
                <a:solidFill>
                  <a:schemeClr val="bg1"/>
                </a:solidFill>
                <a:latin typeface="Candara" panose="020E0502030303020204" pitchFamily="34" charset="0"/>
              </a:rPr>
              <a:t>Depois com o mapa totalmente finalizado. Fazer tornar responsivo para o cliente final ter a melhor experienciar e satisfação ao usar</a:t>
            </a:r>
          </a:p>
          <a:p>
            <a:pPr marL="342900" indent="-342900">
              <a:buFont typeface="+mj-lt"/>
              <a:buAutoNum type="arabicPeriod"/>
            </a:pPr>
            <a:endParaRPr lang="pt-BR" sz="1600" i="1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pt-BR" sz="1600" i="1" dirty="0">
                <a:solidFill>
                  <a:schemeClr val="bg1"/>
                </a:solidFill>
                <a:latin typeface="Candara" panose="020E0502030303020204" pitchFamily="34" charset="0"/>
              </a:rPr>
              <a:t>Testar em diversos tipos diferentes de aparelhos para analisar comportamento e procurar possíveis bugs de interface</a:t>
            </a:r>
          </a:p>
        </p:txBody>
      </p:sp>
    </p:spTree>
    <p:extLst>
      <p:ext uri="{BB962C8B-B14F-4D97-AF65-F5344CB8AC3E}">
        <p14:creationId xmlns:p14="http://schemas.microsoft.com/office/powerpoint/2010/main" val="8741761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0E4029-851A-6E17-B649-774D85088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Esquina de uma rua&#10;&#10;O conteúdo gerado por IA pode estar incorreto.">
            <a:extLst>
              <a:ext uri="{FF2B5EF4-FFF2-40B4-BE49-F238E27FC236}">
                <a16:creationId xmlns:a16="http://schemas.microsoft.com/office/drawing/2014/main" id="{39BEA28F-03E9-233B-9B2B-8ED394A302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0"/>
            <a:ext cx="12207959" cy="6858001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9014098F-4958-0799-C0D0-D052C08D3D38}"/>
              </a:ext>
            </a:extLst>
          </p:cNvPr>
          <p:cNvSpPr/>
          <p:nvPr/>
        </p:nvSpPr>
        <p:spPr>
          <a:xfrm>
            <a:off x="-2" y="0"/>
            <a:ext cx="12207958" cy="6858000"/>
          </a:xfrm>
          <a:prstGeom prst="rect">
            <a:avLst/>
          </a:prstGeom>
          <a:gradFill>
            <a:gsLst>
              <a:gs pos="0">
                <a:srgbClr val="760000">
                  <a:alpha val="50000"/>
                </a:srgbClr>
              </a:gs>
              <a:gs pos="100000">
                <a:schemeClr val="tx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23" name="!!Agrupar 20">
            <a:extLst>
              <a:ext uri="{FF2B5EF4-FFF2-40B4-BE49-F238E27FC236}">
                <a16:creationId xmlns:a16="http://schemas.microsoft.com/office/drawing/2014/main" id="{E17D4773-02A7-1D35-1BD6-D1557779ADFB}"/>
              </a:ext>
            </a:extLst>
          </p:cNvPr>
          <p:cNvGrpSpPr/>
          <p:nvPr/>
        </p:nvGrpSpPr>
        <p:grpSpPr>
          <a:xfrm rot="5400000">
            <a:off x="-5006830" y="4578459"/>
            <a:ext cx="12207956" cy="368298"/>
            <a:chOff x="0" y="2620909"/>
            <a:chExt cx="12207956" cy="368298"/>
          </a:xfrm>
        </p:grpSpPr>
        <p:cxnSp>
          <p:nvCxnSpPr>
            <p:cNvPr id="24" name="Conector reto 23">
              <a:extLst>
                <a:ext uri="{FF2B5EF4-FFF2-40B4-BE49-F238E27FC236}">
                  <a16:creationId xmlns:a16="http://schemas.microsoft.com/office/drawing/2014/main" id="{E9D4936B-D043-6DFD-CE7D-CEA9D8C1B0D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05058"/>
              <a:ext cx="12207956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!!Elipse 14pp">
              <a:extLst>
                <a:ext uri="{FF2B5EF4-FFF2-40B4-BE49-F238E27FC236}">
                  <a16:creationId xmlns:a16="http://schemas.microsoft.com/office/drawing/2014/main" id="{65D63695-D370-3BD2-6259-67016EE2DF93}"/>
                </a:ext>
              </a:extLst>
            </p:cNvPr>
            <p:cNvSpPr/>
            <p:nvPr/>
          </p:nvSpPr>
          <p:spPr>
            <a:xfrm>
              <a:off x="3597037" y="2620909"/>
              <a:ext cx="368298" cy="368298"/>
            </a:xfrm>
            <a:prstGeom prst="ellipse">
              <a:avLst/>
            </a:prstGeom>
            <a:gradFill>
              <a:gsLst>
                <a:gs pos="0">
                  <a:srgbClr val="FF0000">
                    <a:lumMod val="99000"/>
                    <a:lumOff val="1000"/>
                  </a:srgbClr>
                </a:gs>
                <a:gs pos="50000">
                  <a:srgbClr val="C00000"/>
                </a:gs>
                <a:gs pos="100000">
                  <a:srgbClr val="760000"/>
                </a:gs>
              </a:gsLst>
              <a:lin ang="5400000" scaled="0"/>
            </a:gra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3" name="Agrupar 2">
            <a:extLst>
              <a:ext uri="{FF2B5EF4-FFF2-40B4-BE49-F238E27FC236}">
                <a16:creationId xmlns:a16="http://schemas.microsoft.com/office/drawing/2014/main" id="{1AC2F7FC-DF33-D001-64E7-B2CFACCCBC7D}"/>
              </a:ext>
            </a:extLst>
          </p:cNvPr>
          <p:cNvGrpSpPr/>
          <p:nvPr/>
        </p:nvGrpSpPr>
        <p:grpSpPr>
          <a:xfrm>
            <a:off x="0" y="0"/>
            <a:ext cx="12207956" cy="830304"/>
            <a:chOff x="0" y="0"/>
            <a:chExt cx="12207956" cy="830304"/>
          </a:xfrm>
        </p:grpSpPr>
        <p:sp>
          <p:nvSpPr>
            <p:cNvPr id="2" name="Retângulo 1">
              <a:extLst>
                <a:ext uri="{FF2B5EF4-FFF2-40B4-BE49-F238E27FC236}">
                  <a16:creationId xmlns:a16="http://schemas.microsoft.com/office/drawing/2014/main" id="{BA9C8D53-AFD1-DC78-9773-58BF3C0541F9}"/>
                </a:ext>
              </a:extLst>
            </p:cNvPr>
            <p:cNvSpPr/>
            <p:nvPr/>
          </p:nvSpPr>
          <p:spPr>
            <a:xfrm>
              <a:off x="0" y="0"/>
              <a:ext cx="12207956" cy="830304"/>
            </a:xfrm>
            <a:prstGeom prst="rect">
              <a:avLst/>
            </a:pr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8" name="Gráfico 7">
              <a:extLst>
                <a:ext uri="{FF2B5EF4-FFF2-40B4-BE49-F238E27FC236}">
                  <a16:creationId xmlns:a16="http://schemas.microsoft.com/office/drawing/2014/main" id="{1B7D1774-6590-5460-B492-B7594DDE8C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180862" y="122418"/>
              <a:ext cx="877657" cy="707886"/>
            </a:xfrm>
            <a:prstGeom prst="rect">
              <a:avLst/>
            </a:prstGeom>
          </p:spPr>
        </p:pic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19EBC02A-2331-F624-EC5D-CA3821581B45}"/>
                </a:ext>
              </a:extLst>
            </p:cNvPr>
            <p:cNvSpPr txBox="1"/>
            <p:nvPr/>
          </p:nvSpPr>
          <p:spPr>
            <a:xfrm>
              <a:off x="8028675" y="291695"/>
              <a:ext cx="31362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solidFill>
                    <a:schemeClr val="bg1"/>
                  </a:solidFill>
                </a:rPr>
                <a:t>AGENDA E PLANEJAMENTO</a:t>
              </a:r>
            </a:p>
          </p:txBody>
        </p:sp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E3514DA8-99D1-31B1-8B67-876DAE8093ED}"/>
                </a:ext>
              </a:extLst>
            </p:cNvPr>
            <p:cNvSpPr txBox="1"/>
            <p:nvPr/>
          </p:nvSpPr>
          <p:spPr>
            <a:xfrm>
              <a:off x="64093" y="252758"/>
              <a:ext cx="3504709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pt-BR" sz="2000" spc="600" dirty="0">
                  <a:solidFill>
                    <a:schemeClr val="bg1"/>
                  </a:solidFill>
                  <a:latin typeface="Candara" panose="020E0502030303020204" pitchFamily="34" charset="0"/>
                </a:rPr>
                <a:t>PROJETO ARANHA</a:t>
              </a:r>
            </a:p>
          </p:txBody>
        </p:sp>
      </p:grpSp>
      <p:sp>
        <p:nvSpPr>
          <p:cNvPr id="28" name="AutoShape 6" descr="Php Logo PNG Vector (EPS) Free Download">
            <a:extLst>
              <a:ext uri="{FF2B5EF4-FFF2-40B4-BE49-F238E27FC236}">
                <a16:creationId xmlns:a16="http://schemas.microsoft.com/office/drawing/2014/main" id="{579A5A82-C645-62CA-5EF2-196CAA198C5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38B42295-08DC-C49D-3BAA-348967B91106}"/>
              </a:ext>
            </a:extLst>
          </p:cNvPr>
          <p:cNvSpPr/>
          <p:nvPr/>
        </p:nvSpPr>
        <p:spPr>
          <a:xfrm>
            <a:off x="1536805" y="2203856"/>
            <a:ext cx="2031997" cy="546099"/>
          </a:xfrm>
          <a:prstGeom prst="roundRect">
            <a:avLst/>
          </a:prstGeom>
          <a:gradFill>
            <a:gsLst>
              <a:gs pos="0">
                <a:srgbClr val="FF0000"/>
              </a:gs>
              <a:gs pos="50000">
                <a:srgbClr val="C00000"/>
              </a:gs>
              <a:gs pos="100000">
                <a:srgbClr val="760000"/>
              </a:gs>
            </a:gsLst>
          </a:gra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22/01/2026</a:t>
            </a:r>
          </a:p>
        </p:txBody>
      </p:sp>
      <p:pic>
        <p:nvPicPr>
          <p:cNvPr id="17" name="Imagem 16" descr="Esquina de uma rua&#10;&#10;O conteúdo gerado por IA pode estar incorreto.">
            <a:extLst>
              <a:ext uri="{FF2B5EF4-FFF2-40B4-BE49-F238E27FC236}">
                <a16:creationId xmlns:a16="http://schemas.microsoft.com/office/drawing/2014/main" id="{D59EACF5-2A2B-5259-7E89-D230090853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054" t="34196" r="41" b="-4254"/>
          <a:stretch>
            <a:fillRect/>
          </a:stretch>
        </p:blipFill>
        <p:spPr>
          <a:xfrm>
            <a:off x="6477226" y="2345210"/>
            <a:ext cx="5725120" cy="4804485"/>
          </a:xfrm>
          <a:prstGeom prst="roundRect">
            <a:avLst>
              <a:gd name="adj" fmla="val 5509"/>
            </a:avLst>
          </a:prstGeom>
        </p:spPr>
      </p:pic>
      <p:grpSp>
        <p:nvGrpSpPr>
          <p:cNvPr id="11" name="Agrupar 10">
            <a:extLst>
              <a:ext uri="{FF2B5EF4-FFF2-40B4-BE49-F238E27FC236}">
                <a16:creationId xmlns:a16="http://schemas.microsoft.com/office/drawing/2014/main" id="{5A5491C1-7D0F-70AA-6187-A4A9EB04234D}"/>
              </a:ext>
            </a:extLst>
          </p:cNvPr>
          <p:cNvGrpSpPr/>
          <p:nvPr/>
        </p:nvGrpSpPr>
        <p:grpSpPr>
          <a:xfrm>
            <a:off x="6461822" y="2345213"/>
            <a:ext cx="5962364" cy="10557987"/>
            <a:chOff x="7474342" y="952722"/>
            <a:chExt cx="2492384" cy="4413444"/>
          </a:xfrm>
        </p:grpSpPr>
        <p:grpSp>
          <p:nvGrpSpPr>
            <p:cNvPr id="26" name="Agrupar 25">
              <a:extLst>
                <a:ext uri="{FF2B5EF4-FFF2-40B4-BE49-F238E27FC236}">
                  <a16:creationId xmlns:a16="http://schemas.microsoft.com/office/drawing/2014/main" id="{629AF56E-2070-17AA-65DC-4FFBA84B1B50}"/>
                </a:ext>
              </a:extLst>
            </p:cNvPr>
            <p:cNvGrpSpPr/>
            <p:nvPr/>
          </p:nvGrpSpPr>
          <p:grpSpPr>
            <a:xfrm>
              <a:off x="7474342" y="952722"/>
              <a:ext cx="2404294" cy="4413444"/>
              <a:chOff x="7474342" y="952722"/>
              <a:chExt cx="2404294" cy="4413444"/>
            </a:xfrm>
          </p:grpSpPr>
          <p:sp>
            <p:nvSpPr>
              <p:cNvPr id="18" name="Retângulo: Cantos Arredondados 17">
                <a:extLst>
                  <a:ext uri="{FF2B5EF4-FFF2-40B4-BE49-F238E27FC236}">
                    <a16:creationId xmlns:a16="http://schemas.microsoft.com/office/drawing/2014/main" id="{BEA6CB6D-6BF2-974E-6636-1E901467DBB1}"/>
                  </a:ext>
                </a:extLst>
              </p:cNvPr>
              <p:cNvSpPr/>
              <p:nvPr/>
            </p:nvSpPr>
            <p:spPr>
              <a:xfrm>
                <a:off x="7478985" y="952722"/>
                <a:ext cx="2399651" cy="4413444"/>
              </a:xfrm>
              <a:prstGeom prst="roundRect">
                <a:avLst>
                  <a:gd name="adj" fmla="val 4634"/>
                </a:avLst>
              </a:prstGeom>
              <a:noFill/>
              <a:ln w="762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9" name="Retângulo: Cantos Arredondados 18">
                <a:extLst>
                  <a:ext uri="{FF2B5EF4-FFF2-40B4-BE49-F238E27FC236}">
                    <a16:creationId xmlns:a16="http://schemas.microsoft.com/office/drawing/2014/main" id="{52AFA1A9-1D1C-77CE-7940-FD7FFC3179AE}"/>
                  </a:ext>
                </a:extLst>
              </p:cNvPr>
              <p:cNvSpPr/>
              <p:nvPr/>
            </p:nvSpPr>
            <p:spPr>
              <a:xfrm>
                <a:off x="7474342" y="4908884"/>
                <a:ext cx="2399651" cy="457282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20" name="Elipse 19">
                <a:extLst>
                  <a:ext uri="{FF2B5EF4-FFF2-40B4-BE49-F238E27FC236}">
                    <a16:creationId xmlns:a16="http://schemas.microsoft.com/office/drawing/2014/main" id="{C8191A78-2B26-F817-FE7F-7353928B5D97}"/>
                  </a:ext>
                </a:extLst>
              </p:cNvPr>
              <p:cNvSpPr/>
              <p:nvPr/>
            </p:nvSpPr>
            <p:spPr>
              <a:xfrm>
                <a:off x="8595962" y="1116346"/>
                <a:ext cx="156410" cy="15641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22" name="Elipse 21">
                <a:extLst>
                  <a:ext uri="{FF2B5EF4-FFF2-40B4-BE49-F238E27FC236}">
                    <a16:creationId xmlns:a16="http://schemas.microsoft.com/office/drawing/2014/main" id="{C0C8F521-179B-2359-3227-0B4B27681765}"/>
                  </a:ext>
                </a:extLst>
              </p:cNvPr>
              <p:cNvSpPr/>
              <p:nvPr/>
            </p:nvSpPr>
            <p:spPr>
              <a:xfrm>
                <a:off x="8519761" y="4983119"/>
                <a:ext cx="308811" cy="308811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10" name="Retângulo: Cantos Arredondados 9">
              <a:extLst>
                <a:ext uri="{FF2B5EF4-FFF2-40B4-BE49-F238E27FC236}">
                  <a16:creationId xmlns:a16="http://schemas.microsoft.com/office/drawing/2014/main" id="{35D1AB7E-3C0B-615A-8AEE-C97DC176D1BC}"/>
                </a:ext>
              </a:extLst>
            </p:cNvPr>
            <p:cNvSpPr/>
            <p:nvPr/>
          </p:nvSpPr>
          <p:spPr>
            <a:xfrm>
              <a:off x="9873993" y="1731747"/>
              <a:ext cx="92733" cy="46298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F91D4B20-AA74-3273-F1C8-BEEAFCC3E50D}"/>
              </a:ext>
            </a:extLst>
          </p:cNvPr>
          <p:cNvSpPr/>
          <p:nvPr/>
        </p:nvSpPr>
        <p:spPr>
          <a:xfrm flipH="1">
            <a:off x="6453732" y="2794000"/>
            <a:ext cx="45719" cy="13906137"/>
          </a:xfrm>
          <a:prstGeom prst="roundRect">
            <a:avLst>
              <a:gd name="adj" fmla="val 5268"/>
            </a:avLst>
          </a:prstGeom>
          <a:gradFill>
            <a:gsLst>
              <a:gs pos="0">
                <a:schemeClr val="tx1">
                  <a:alpha val="75000"/>
                </a:schemeClr>
              </a:gs>
              <a:gs pos="100000">
                <a:schemeClr val="tx1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4A60C486-B158-9E19-85BD-545D277D96B5}"/>
              </a:ext>
            </a:extLst>
          </p:cNvPr>
          <p:cNvSpPr txBox="1"/>
          <p:nvPr/>
        </p:nvSpPr>
        <p:spPr>
          <a:xfrm rot="16200000">
            <a:off x="-378590" y="9165905"/>
            <a:ext cx="13749107" cy="107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" b="1" dirty="0">
                <a:solidFill>
                  <a:srgbClr val="FF0000"/>
                </a:solidFill>
              </a:rPr>
              <a:t>BIG</a:t>
            </a:r>
            <a:r>
              <a:rPr lang="pt-BR" sz="100" b="1" dirty="0">
                <a:solidFill>
                  <a:schemeClr val="bg1"/>
                </a:solidFill>
              </a:rPr>
              <a:t>RESPONSIVO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72E2FD7-35DB-FB89-1BC1-77F15D999995}"/>
              </a:ext>
            </a:extLst>
          </p:cNvPr>
          <p:cNvSpPr txBox="1"/>
          <p:nvPr/>
        </p:nvSpPr>
        <p:spPr>
          <a:xfrm>
            <a:off x="1357845" y="957694"/>
            <a:ext cx="103601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dirty="0">
                <a:solidFill>
                  <a:schemeClr val="bg1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Sistema de Notificações 🔔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id="{095D55D0-307A-71E3-213C-9C3DA552CF4E}"/>
              </a:ext>
            </a:extLst>
          </p:cNvPr>
          <p:cNvSpPr/>
          <p:nvPr/>
        </p:nvSpPr>
        <p:spPr>
          <a:xfrm>
            <a:off x="7358744" y="2897899"/>
            <a:ext cx="3882682" cy="442108"/>
          </a:xfrm>
          <a:prstGeom prst="roundRect">
            <a:avLst>
              <a:gd name="adj" fmla="val 39214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SUA </a:t>
            </a:r>
            <a:r>
              <a:rPr lang="pt-BR" b="1" dirty="0">
                <a:solidFill>
                  <a:srgbClr val="FFC000"/>
                </a:solidFill>
              </a:rPr>
              <a:t>MAQUINA</a:t>
            </a:r>
            <a:r>
              <a:rPr lang="pt-BR" b="1" dirty="0"/>
              <a:t> PRECISA DE </a:t>
            </a:r>
            <a:r>
              <a:rPr lang="pt-BR" b="1" dirty="0">
                <a:solidFill>
                  <a:srgbClr val="FF0000"/>
                </a:solidFill>
              </a:rPr>
              <a:t>AJUDA</a:t>
            </a:r>
          </a:p>
        </p:txBody>
      </p:sp>
      <p:pic>
        <p:nvPicPr>
          <p:cNvPr id="31" name="Imagem 30">
            <a:extLst>
              <a:ext uri="{FF2B5EF4-FFF2-40B4-BE49-F238E27FC236}">
                <a16:creationId xmlns:a16="http://schemas.microsoft.com/office/drawing/2014/main" id="{5A04BC6B-2972-CE33-4CAE-BBA95392DB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9350" r="91500">
                        <a14:foregroundMark x1="10650" y1="69400" x2="9350" y2="71750"/>
                        <a14:foregroundMark x1="89150" y1="70500" x2="91500" y2="740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6990904" y="2786398"/>
            <a:ext cx="634932" cy="634932"/>
          </a:xfrm>
          <a:prstGeom prst="rect">
            <a:avLst/>
          </a:prstGeom>
        </p:spPr>
      </p:pic>
      <p:sp>
        <p:nvSpPr>
          <p:cNvPr id="32" name="CaixaDeTexto 31">
            <a:extLst>
              <a:ext uri="{FF2B5EF4-FFF2-40B4-BE49-F238E27FC236}">
                <a16:creationId xmlns:a16="http://schemas.microsoft.com/office/drawing/2014/main" id="{4225AE16-EB22-6C75-E608-BC504B1E3F33}"/>
              </a:ext>
            </a:extLst>
          </p:cNvPr>
          <p:cNvSpPr txBox="1"/>
          <p:nvPr/>
        </p:nvSpPr>
        <p:spPr>
          <a:xfrm>
            <a:off x="1235239" y="3072787"/>
            <a:ext cx="508133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pt-BR" sz="1600" i="1" dirty="0">
                <a:solidFill>
                  <a:schemeClr val="bg1"/>
                </a:solidFill>
                <a:latin typeface="Candara" panose="020E0502030303020204" pitchFamily="34" charset="0"/>
              </a:rPr>
              <a:t>Enviar alertas customizados para o cliente no sistema para diversas finalidades</a:t>
            </a:r>
          </a:p>
          <a:p>
            <a:pPr marL="342900" indent="-342900">
              <a:buFont typeface="+mj-lt"/>
              <a:buAutoNum type="arabicPeriod"/>
            </a:pPr>
            <a:endParaRPr lang="pt-BR" sz="1600" i="1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pt-BR" sz="1600" i="1" dirty="0">
                <a:solidFill>
                  <a:schemeClr val="bg1"/>
                </a:solidFill>
                <a:latin typeface="Candara" panose="020E0502030303020204" pitchFamily="34" charset="0"/>
              </a:rPr>
              <a:t>Sistema para alertas separados por tipo: comum, atenção, urgente, critico, mortal e feliz aniversario.</a:t>
            </a:r>
          </a:p>
          <a:p>
            <a:pPr marL="342900" indent="-342900">
              <a:buFont typeface="+mj-lt"/>
              <a:buAutoNum type="arabicPeriod"/>
            </a:pPr>
            <a:endParaRPr lang="pt-BR" sz="1600" i="1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pt-BR" sz="1600" i="1" dirty="0">
                <a:solidFill>
                  <a:schemeClr val="bg1"/>
                </a:solidFill>
                <a:latin typeface="Candara" panose="020E0502030303020204" pitchFamily="34" charset="0"/>
              </a:rPr>
              <a:t>Histórico de notificações e sistema de respostas do cliente.</a:t>
            </a:r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A3598696-DEB3-F1DE-D79F-C4A75F643B2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9361428">
            <a:off x="9878637" y="4544637"/>
            <a:ext cx="4626725" cy="462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2882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AF5A1-4BE3-19E5-FB37-F146D7B03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Esquina de uma rua&#10;&#10;O conteúdo gerado por IA pode estar incorreto.">
            <a:extLst>
              <a:ext uri="{FF2B5EF4-FFF2-40B4-BE49-F238E27FC236}">
                <a16:creationId xmlns:a16="http://schemas.microsoft.com/office/drawing/2014/main" id="{7FC28D84-8133-EA1E-703E-0EF2413FE4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0"/>
            <a:ext cx="12207959" cy="6858001"/>
          </a:xfrm>
          <a:prstGeom prst="rect">
            <a:avLst/>
          </a:prstGeom>
        </p:spPr>
      </p:pic>
      <p:pic>
        <p:nvPicPr>
          <p:cNvPr id="33" name="Imagem 32" descr="Texto&#10;&#10;O conteúdo gerado por IA pode estar incorreto.">
            <a:extLst>
              <a:ext uri="{FF2B5EF4-FFF2-40B4-BE49-F238E27FC236}">
                <a16:creationId xmlns:a16="http://schemas.microsoft.com/office/drawing/2014/main" id="{B5B3B689-AD6B-AAF2-C81B-7F4D19B15E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-971542" y="-28571"/>
            <a:ext cx="13735040" cy="686752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07655E9-EBDA-641C-8FBD-9772CE92C7A2}"/>
              </a:ext>
            </a:extLst>
          </p:cNvPr>
          <p:cNvSpPr/>
          <p:nvPr/>
        </p:nvSpPr>
        <p:spPr>
          <a:xfrm>
            <a:off x="-2" y="0"/>
            <a:ext cx="12207958" cy="6858000"/>
          </a:xfrm>
          <a:prstGeom prst="rect">
            <a:avLst/>
          </a:prstGeom>
          <a:gradFill>
            <a:gsLst>
              <a:gs pos="0">
                <a:srgbClr val="002060">
                  <a:alpha val="70000"/>
                </a:srgbClr>
              </a:gs>
              <a:gs pos="100000">
                <a:schemeClr val="tx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15" name="!!Agrupar 20">
            <a:extLst>
              <a:ext uri="{FF2B5EF4-FFF2-40B4-BE49-F238E27FC236}">
                <a16:creationId xmlns:a16="http://schemas.microsoft.com/office/drawing/2014/main" id="{CFB5871D-3D21-0E54-D78B-E0AB78DA07C0}"/>
              </a:ext>
            </a:extLst>
          </p:cNvPr>
          <p:cNvGrpSpPr/>
          <p:nvPr/>
        </p:nvGrpSpPr>
        <p:grpSpPr>
          <a:xfrm rot="5400000">
            <a:off x="-5006830" y="3714859"/>
            <a:ext cx="12207956" cy="368298"/>
            <a:chOff x="0" y="2620909"/>
            <a:chExt cx="12207956" cy="368298"/>
          </a:xfrm>
        </p:grpSpPr>
        <p:cxnSp>
          <p:nvCxnSpPr>
            <p:cNvPr id="27" name="Conector reto 26">
              <a:extLst>
                <a:ext uri="{FF2B5EF4-FFF2-40B4-BE49-F238E27FC236}">
                  <a16:creationId xmlns:a16="http://schemas.microsoft.com/office/drawing/2014/main" id="{D04D44EA-F3ED-D10B-A890-6DA149179F0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05058"/>
              <a:ext cx="12207956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!!Elipse 14pp">
              <a:extLst>
                <a:ext uri="{FF2B5EF4-FFF2-40B4-BE49-F238E27FC236}">
                  <a16:creationId xmlns:a16="http://schemas.microsoft.com/office/drawing/2014/main" id="{1279F762-3496-2765-67EC-DAB9CE60439C}"/>
                </a:ext>
              </a:extLst>
            </p:cNvPr>
            <p:cNvSpPr/>
            <p:nvPr/>
          </p:nvSpPr>
          <p:spPr>
            <a:xfrm>
              <a:off x="3597037" y="2620909"/>
              <a:ext cx="368298" cy="368298"/>
            </a:xfrm>
            <a:prstGeom prst="ellipse">
              <a:avLst/>
            </a:prstGeom>
            <a:gradFill>
              <a:gsLst>
                <a:gs pos="0">
                  <a:srgbClr val="FF0000">
                    <a:lumMod val="99000"/>
                    <a:lumOff val="1000"/>
                  </a:srgbClr>
                </a:gs>
                <a:gs pos="50000">
                  <a:srgbClr val="C00000"/>
                </a:gs>
                <a:gs pos="100000">
                  <a:srgbClr val="760000"/>
                </a:gs>
              </a:gsLst>
              <a:lin ang="5400000" scaled="0"/>
            </a:gra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3" name="Agrupar 2">
            <a:extLst>
              <a:ext uri="{FF2B5EF4-FFF2-40B4-BE49-F238E27FC236}">
                <a16:creationId xmlns:a16="http://schemas.microsoft.com/office/drawing/2014/main" id="{6B8A5BC0-E473-263C-511D-AA60ECDFD11B}"/>
              </a:ext>
            </a:extLst>
          </p:cNvPr>
          <p:cNvGrpSpPr/>
          <p:nvPr/>
        </p:nvGrpSpPr>
        <p:grpSpPr>
          <a:xfrm>
            <a:off x="0" y="6019883"/>
            <a:ext cx="12207956" cy="834886"/>
            <a:chOff x="0" y="-4582"/>
            <a:chExt cx="12207956" cy="834886"/>
          </a:xfrm>
        </p:grpSpPr>
        <p:sp>
          <p:nvSpPr>
            <p:cNvPr id="2" name="Retângulo 1">
              <a:extLst>
                <a:ext uri="{FF2B5EF4-FFF2-40B4-BE49-F238E27FC236}">
                  <a16:creationId xmlns:a16="http://schemas.microsoft.com/office/drawing/2014/main" id="{682E7065-18B9-D126-3266-394795813983}"/>
                </a:ext>
              </a:extLst>
            </p:cNvPr>
            <p:cNvSpPr/>
            <p:nvPr/>
          </p:nvSpPr>
          <p:spPr>
            <a:xfrm>
              <a:off x="0" y="0"/>
              <a:ext cx="12207956" cy="830304"/>
            </a:xfrm>
            <a:prstGeom prst="rect">
              <a:avLst/>
            </a:prstGeom>
            <a:gradFill>
              <a:gsLst>
                <a:gs pos="100000">
                  <a:schemeClr val="tx1"/>
                </a:gs>
                <a:gs pos="28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8" name="Gráfico 7">
              <a:extLst>
                <a:ext uri="{FF2B5EF4-FFF2-40B4-BE49-F238E27FC236}">
                  <a16:creationId xmlns:a16="http://schemas.microsoft.com/office/drawing/2014/main" id="{6A6BFBD6-35CC-51E9-F70F-B901E5F90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1180862" y="-4582"/>
              <a:ext cx="877657" cy="707886"/>
            </a:xfrm>
            <a:prstGeom prst="rect">
              <a:avLst/>
            </a:prstGeom>
          </p:spPr>
        </p:pic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85016A1E-CDDB-52D2-E4FD-1A8D19F69FEB}"/>
                </a:ext>
              </a:extLst>
            </p:cNvPr>
            <p:cNvSpPr txBox="1"/>
            <p:nvPr/>
          </p:nvSpPr>
          <p:spPr>
            <a:xfrm>
              <a:off x="8028675" y="291695"/>
              <a:ext cx="31362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solidFill>
                    <a:schemeClr val="bg1"/>
                  </a:solidFill>
                </a:rPr>
                <a:t>AGENDA E PLANEJAMENTO</a:t>
              </a:r>
            </a:p>
          </p:txBody>
        </p:sp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C5548F08-0A41-DA3B-6ED7-B9CCF8E4F8A5}"/>
                </a:ext>
              </a:extLst>
            </p:cNvPr>
            <p:cNvSpPr txBox="1"/>
            <p:nvPr/>
          </p:nvSpPr>
          <p:spPr>
            <a:xfrm>
              <a:off x="89493" y="252758"/>
              <a:ext cx="3504709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pt-BR" sz="2000" spc="600" dirty="0">
                  <a:solidFill>
                    <a:schemeClr val="bg1"/>
                  </a:solidFill>
                  <a:latin typeface="Candara" panose="020E0502030303020204" pitchFamily="34" charset="0"/>
                </a:rPr>
                <a:t>PROJETO ARANHA</a:t>
              </a:r>
            </a:p>
          </p:txBody>
        </p:sp>
      </p:grpSp>
      <p:sp>
        <p:nvSpPr>
          <p:cNvPr id="28" name="AutoShape 6" descr="Php Logo PNG Vector (EPS) Free Download">
            <a:extLst>
              <a:ext uri="{FF2B5EF4-FFF2-40B4-BE49-F238E27FC236}">
                <a16:creationId xmlns:a16="http://schemas.microsoft.com/office/drawing/2014/main" id="{7298E776-5386-8BE4-0640-EB124637338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A23D9547-1D11-6152-E87B-1D87A985A416}"/>
              </a:ext>
            </a:extLst>
          </p:cNvPr>
          <p:cNvSpPr/>
          <p:nvPr/>
        </p:nvSpPr>
        <p:spPr>
          <a:xfrm>
            <a:off x="1465445" y="1303166"/>
            <a:ext cx="2031997" cy="546099"/>
          </a:xfrm>
          <a:prstGeom prst="roundRect">
            <a:avLst/>
          </a:prstGeom>
          <a:gradFill>
            <a:gsLst>
              <a:gs pos="0">
                <a:srgbClr val="FF0000"/>
              </a:gs>
              <a:gs pos="50000">
                <a:srgbClr val="C00000"/>
              </a:gs>
              <a:gs pos="100000">
                <a:srgbClr val="760000"/>
              </a:gs>
            </a:gsLst>
          </a:gra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26/01/2026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1D4204C-7F32-7AA0-9A7C-1EF3645E919C}"/>
              </a:ext>
            </a:extLst>
          </p:cNvPr>
          <p:cNvSpPr txBox="1"/>
          <p:nvPr/>
        </p:nvSpPr>
        <p:spPr>
          <a:xfrm>
            <a:off x="1281297" y="180667"/>
            <a:ext cx="103601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dirty="0">
                <a:solidFill>
                  <a:schemeClr val="bg1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Sistema de Assinaturas &amp; Planos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E621A847-82A1-0EA5-F556-6C95B7E0232B}"/>
              </a:ext>
            </a:extLst>
          </p:cNvPr>
          <p:cNvSpPr txBox="1"/>
          <p:nvPr/>
        </p:nvSpPr>
        <p:spPr>
          <a:xfrm>
            <a:off x="1281297" y="2048434"/>
            <a:ext cx="335419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pt-BR" sz="1600" i="1" dirty="0">
                <a:solidFill>
                  <a:schemeClr val="bg1"/>
                </a:solidFill>
                <a:latin typeface="Candara" panose="020E0502030303020204" pitchFamily="34" charset="0"/>
              </a:rPr>
              <a:t>Desenvolver a base para múltiplos planos de contratação do cliente.</a:t>
            </a:r>
          </a:p>
          <a:p>
            <a:pPr marL="342900" indent="-342900" algn="just">
              <a:buFont typeface="+mj-lt"/>
              <a:buAutoNum type="arabicPeriod"/>
            </a:pPr>
            <a:endParaRPr lang="pt-BR" sz="1600" i="1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pt-BR" sz="1600" i="1" dirty="0">
                <a:solidFill>
                  <a:schemeClr val="bg1"/>
                </a:solidFill>
                <a:latin typeface="Candara" panose="020E0502030303020204" pitchFamily="34" charset="0"/>
              </a:rPr>
              <a:t>Logicas para tipos de assinaturas. Liberar, bloquear ou demonstrar funcionalidades e recursos da plataforma.</a:t>
            </a:r>
          </a:p>
          <a:p>
            <a:pPr marL="342900" indent="-342900" algn="just">
              <a:buFont typeface="+mj-lt"/>
              <a:buAutoNum type="arabicPeriod"/>
            </a:pPr>
            <a:endParaRPr lang="pt-BR" sz="1600" i="1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pt-BR" sz="1600" i="1" dirty="0">
                <a:solidFill>
                  <a:schemeClr val="bg1"/>
                </a:solidFill>
                <a:latin typeface="Candara" panose="020E0502030303020204" pitchFamily="34" charset="0"/>
              </a:rPr>
              <a:t>Níveis de consumo e pontuações de contrato (ao realizar mais de 3 preditivas com a BIG American ganha premio ou </a:t>
            </a:r>
            <a:r>
              <a:rPr lang="pt-BR" sz="1600" i="1" dirty="0" err="1">
                <a:solidFill>
                  <a:schemeClr val="bg1"/>
                </a:solidFill>
                <a:latin typeface="Candara" panose="020E0502030303020204" pitchFamily="34" charset="0"/>
              </a:rPr>
              <a:t>brind</a:t>
            </a:r>
            <a:r>
              <a:rPr lang="pt-BR" sz="1600" i="1" dirty="0">
                <a:solidFill>
                  <a:schemeClr val="bg1"/>
                </a:solidFill>
                <a:latin typeface="Candara" panose="020E0502030303020204" pitchFamily="34" charset="0"/>
              </a:rPr>
              <a:t>)</a:t>
            </a:r>
          </a:p>
        </p:txBody>
      </p:sp>
      <p:sp>
        <p:nvSpPr>
          <p:cNvPr id="34" name="Retângulo: Cantos Arredondados 33">
            <a:extLst>
              <a:ext uri="{FF2B5EF4-FFF2-40B4-BE49-F238E27FC236}">
                <a16:creationId xmlns:a16="http://schemas.microsoft.com/office/drawing/2014/main" id="{9ECEDC17-2944-E2EE-89F5-132B77F4D050}"/>
              </a:ext>
            </a:extLst>
          </p:cNvPr>
          <p:cNvSpPr/>
          <p:nvPr/>
        </p:nvSpPr>
        <p:spPr>
          <a:xfrm>
            <a:off x="4914900" y="2048434"/>
            <a:ext cx="2120898" cy="3691966"/>
          </a:xfrm>
          <a:prstGeom prst="roundRect">
            <a:avLst>
              <a:gd name="adj" fmla="val 7624"/>
            </a:avLst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6" name="Retângulo: Cantos Arredondados 35">
            <a:extLst>
              <a:ext uri="{FF2B5EF4-FFF2-40B4-BE49-F238E27FC236}">
                <a16:creationId xmlns:a16="http://schemas.microsoft.com/office/drawing/2014/main" id="{520B9EEA-9B7F-BAD0-C912-DE5FBDFD0376}"/>
              </a:ext>
            </a:extLst>
          </p:cNvPr>
          <p:cNvSpPr/>
          <p:nvPr/>
        </p:nvSpPr>
        <p:spPr>
          <a:xfrm>
            <a:off x="7200900" y="1485901"/>
            <a:ext cx="2498634" cy="4519512"/>
          </a:xfrm>
          <a:prstGeom prst="roundRect">
            <a:avLst>
              <a:gd name="adj" fmla="val 6099"/>
            </a:avLst>
          </a:prstGeom>
          <a:gradFill>
            <a:gsLst>
              <a:gs pos="100000">
                <a:schemeClr val="accent3">
                  <a:lumMod val="50000"/>
                </a:schemeClr>
              </a:gs>
              <a:gs pos="0">
                <a:schemeClr val="dk1">
                  <a:satMod val="103000"/>
                  <a:lumMod val="102000"/>
                  <a:tint val="94000"/>
                </a:schemeClr>
              </a:gs>
              <a:gs pos="70000">
                <a:schemeClr val="dk1">
                  <a:satMod val="110000"/>
                  <a:lumMod val="100000"/>
                  <a:shade val="100000"/>
                </a:schemeClr>
              </a:gs>
              <a:gs pos="47000">
                <a:schemeClr val="dk1">
                  <a:lumMod val="99000"/>
                  <a:satMod val="120000"/>
                  <a:shade val="78000"/>
                </a:schemeClr>
              </a:gs>
            </a:gsLst>
          </a:gradFill>
          <a:ln w="38100">
            <a:solidFill>
              <a:srgbClr val="00B050"/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7" name="Retângulo: Cantos Arredondados 36">
            <a:extLst>
              <a:ext uri="{FF2B5EF4-FFF2-40B4-BE49-F238E27FC236}">
                <a16:creationId xmlns:a16="http://schemas.microsoft.com/office/drawing/2014/main" id="{8BC2A547-8721-F900-F551-B54552279359}"/>
              </a:ext>
            </a:extLst>
          </p:cNvPr>
          <p:cNvSpPr/>
          <p:nvPr/>
        </p:nvSpPr>
        <p:spPr>
          <a:xfrm>
            <a:off x="9880600" y="2048434"/>
            <a:ext cx="2120898" cy="3691966"/>
          </a:xfrm>
          <a:prstGeom prst="roundRect">
            <a:avLst>
              <a:gd name="adj" fmla="val 7624"/>
            </a:avLst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39" name="Conector reto 38">
            <a:extLst>
              <a:ext uri="{FF2B5EF4-FFF2-40B4-BE49-F238E27FC236}">
                <a16:creationId xmlns:a16="http://schemas.microsoft.com/office/drawing/2014/main" id="{9DF81B50-B7BD-7C6A-B6B6-B29437505E1D}"/>
              </a:ext>
            </a:extLst>
          </p:cNvPr>
          <p:cNvCxnSpPr/>
          <p:nvPr/>
        </p:nvCxnSpPr>
        <p:spPr>
          <a:xfrm>
            <a:off x="7353300" y="2489200"/>
            <a:ext cx="222250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ector reto 39">
            <a:extLst>
              <a:ext uri="{FF2B5EF4-FFF2-40B4-BE49-F238E27FC236}">
                <a16:creationId xmlns:a16="http://schemas.microsoft.com/office/drawing/2014/main" id="{187EF054-2A64-E620-E89C-5CC5D34EE3EE}"/>
              </a:ext>
            </a:extLst>
          </p:cNvPr>
          <p:cNvCxnSpPr>
            <a:cxnSpLocks/>
          </p:cNvCxnSpPr>
          <p:nvPr/>
        </p:nvCxnSpPr>
        <p:spPr>
          <a:xfrm>
            <a:off x="5035550" y="3073400"/>
            <a:ext cx="187325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ector reto 41">
            <a:extLst>
              <a:ext uri="{FF2B5EF4-FFF2-40B4-BE49-F238E27FC236}">
                <a16:creationId xmlns:a16="http://schemas.microsoft.com/office/drawing/2014/main" id="{41758680-FBFF-1919-4979-B96DC4312533}"/>
              </a:ext>
            </a:extLst>
          </p:cNvPr>
          <p:cNvCxnSpPr>
            <a:cxnSpLocks/>
          </p:cNvCxnSpPr>
          <p:nvPr/>
        </p:nvCxnSpPr>
        <p:spPr>
          <a:xfrm>
            <a:off x="10031228" y="3035300"/>
            <a:ext cx="187325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3E8F5C31-5584-7177-728A-69CE90C6A24A}"/>
              </a:ext>
            </a:extLst>
          </p:cNvPr>
          <p:cNvSpPr txBox="1"/>
          <p:nvPr/>
        </p:nvSpPr>
        <p:spPr>
          <a:xfrm>
            <a:off x="7338967" y="1681593"/>
            <a:ext cx="2222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TOP TEIA</a:t>
            </a: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ECB29B61-B8FA-E52D-46E9-72DB98F1E677}"/>
              </a:ext>
            </a:extLst>
          </p:cNvPr>
          <p:cNvSpPr txBox="1"/>
          <p:nvPr/>
        </p:nvSpPr>
        <p:spPr>
          <a:xfrm>
            <a:off x="4914907" y="2200486"/>
            <a:ext cx="21049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</a:rPr>
              <a:t>TEIA PEGA MOSCA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0188D5D6-0365-2D10-D727-1F47E054868F}"/>
              </a:ext>
            </a:extLst>
          </p:cNvPr>
          <p:cNvSpPr txBox="1"/>
          <p:nvPr/>
        </p:nvSpPr>
        <p:spPr>
          <a:xfrm>
            <a:off x="9902736" y="2161257"/>
            <a:ext cx="21049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</a:rPr>
              <a:t>MAQUINA </a:t>
            </a:r>
            <a:r>
              <a:rPr lang="pt-BR" sz="2000" b="1" dirty="0">
                <a:solidFill>
                  <a:schemeClr val="bg1"/>
                </a:solidFill>
              </a:rPr>
              <a:t>SPIDER 🕸️</a:t>
            </a: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D4C3730D-A688-1A45-186A-C576EEAB0142}"/>
              </a:ext>
            </a:extLst>
          </p:cNvPr>
          <p:cNvSpPr txBox="1"/>
          <p:nvPr/>
        </p:nvSpPr>
        <p:spPr>
          <a:xfrm>
            <a:off x="7216864" y="4618977"/>
            <a:ext cx="248267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800" dirty="0">
                <a:solidFill>
                  <a:srgbClr val="00B050"/>
                </a:solidFill>
              </a:rPr>
              <a:t>$$</a:t>
            </a:r>
            <a:r>
              <a:rPr lang="pt-BR" sz="2400" dirty="0">
                <a:solidFill>
                  <a:srgbClr val="00B050"/>
                </a:solidFill>
              </a:rPr>
              <a:t>$$</a:t>
            </a:r>
            <a:endParaRPr lang="pt-BR" sz="8800" dirty="0">
              <a:solidFill>
                <a:srgbClr val="00B050"/>
              </a:solidFill>
            </a:endParaRP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A9D5A5EA-01EA-7A01-BB68-5299D6906DDD}"/>
              </a:ext>
            </a:extLst>
          </p:cNvPr>
          <p:cNvSpPr txBox="1"/>
          <p:nvPr/>
        </p:nvSpPr>
        <p:spPr>
          <a:xfrm>
            <a:off x="10052222" y="3206478"/>
            <a:ext cx="18089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NNNNNNNN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NNNNNNNN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accent3">
                    <a:lumMod val="75000"/>
                  </a:schemeClr>
                </a:solidFill>
              </a:rPr>
              <a:t>NNNNNNNN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accent3">
                    <a:lumMod val="75000"/>
                  </a:schemeClr>
                </a:solidFill>
              </a:rPr>
              <a:t>NNNNNNNN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0070C0"/>
                </a:solidFill>
              </a:rPr>
              <a:t>NNNNNNNN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0070C0"/>
                </a:solidFill>
              </a:rPr>
              <a:t>NNNNNNNN</a:t>
            </a: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D2012634-855E-4EE3-F77C-9E2EEC3EAE35}"/>
              </a:ext>
            </a:extLst>
          </p:cNvPr>
          <p:cNvSpPr txBox="1"/>
          <p:nvPr/>
        </p:nvSpPr>
        <p:spPr>
          <a:xfrm>
            <a:off x="4908726" y="4489049"/>
            <a:ext cx="212706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dirty="0">
                <a:solidFill>
                  <a:srgbClr val="00B050"/>
                </a:solidFill>
              </a:rPr>
              <a:t>$</a:t>
            </a:r>
            <a:r>
              <a:rPr lang="pt-BR" sz="2000" dirty="0">
                <a:solidFill>
                  <a:srgbClr val="00B050"/>
                </a:solidFill>
              </a:rPr>
              <a:t>$$</a:t>
            </a:r>
            <a:endParaRPr lang="pt-BR" sz="8000" dirty="0">
              <a:solidFill>
                <a:srgbClr val="00B050"/>
              </a:solidFill>
            </a:endParaRPr>
          </a:p>
        </p:txBody>
      </p:sp>
      <p:sp>
        <p:nvSpPr>
          <p:cNvPr id="55" name="Retângulo 54">
            <a:extLst>
              <a:ext uri="{FF2B5EF4-FFF2-40B4-BE49-F238E27FC236}">
                <a16:creationId xmlns:a16="http://schemas.microsoft.com/office/drawing/2014/main" id="{9A05C604-BAA8-43E4-F2F1-781B62728F9F}"/>
              </a:ext>
            </a:extLst>
          </p:cNvPr>
          <p:cNvSpPr/>
          <p:nvPr/>
        </p:nvSpPr>
        <p:spPr>
          <a:xfrm>
            <a:off x="10052222" y="4308657"/>
            <a:ext cx="1808936" cy="608920"/>
          </a:xfrm>
          <a:prstGeom prst="rect">
            <a:avLst/>
          </a:prstGeom>
          <a:gradFill>
            <a:gsLst>
              <a:gs pos="0">
                <a:schemeClr val="tx1">
                  <a:alpha val="20000"/>
                </a:schemeClr>
              </a:gs>
              <a:gs pos="100000">
                <a:schemeClr val="dk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47002796-17EA-B59E-4038-16EC09F75710}"/>
              </a:ext>
            </a:extLst>
          </p:cNvPr>
          <p:cNvSpPr txBox="1"/>
          <p:nvPr/>
        </p:nvSpPr>
        <p:spPr>
          <a:xfrm>
            <a:off x="9876058" y="4483337"/>
            <a:ext cx="212706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dirty="0">
                <a:solidFill>
                  <a:srgbClr val="00B050"/>
                </a:solidFill>
              </a:rPr>
              <a:t>$$$</a:t>
            </a:r>
            <a:r>
              <a:rPr lang="pt-BR" sz="2000" dirty="0">
                <a:solidFill>
                  <a:srgbClr val="00B050"/>
                </a:solidFill>
              </a:rPr>
              <a:t>$$</a:t>
            </a:r>
            <a:endParaRPr lang="pt-BR" sz="8000" dirty="0">
              <a:solidFill>
                <a:srgbClr val="00B050"/>
              </a:solidFill>
            </a:endParaRPr>
          </a:p>
        </p:txBody>
      </p:sp>
      <p:sp>
        <p:nvSpPr>
          <p:cNvPr id="51" name="Retângulo: Cantos Arredondados 50">
            <a:extLst>
              <a:ext uri="{FF2B5EF4-FFF2-40B4-BE49-F238E27FC236}">
                <a16:creationId xmlns:a16="http://schemas.microsoft.com/office/drawing/2014/main" id="{B599F61B-A51B-AB7F-0BCE-2BFCC745374A}"/>
              </a:ext>
            </a:extLst>
          </p:cNvPr>
          <p:cNvSpPr/>
          <p:nvPr/>
        </p:nvSpPr>
        <p:spPr>
          <a:xfrm rot="20420734">
            <a:off x="6917191" y="1387947"/>
            <a:ext cx="1183262" cy="330377"/>
          </a:xfrm>
          <a:prstGeom prst="roundRect">
            <a:avLst>
              <a:gd name="adj" fmla="val 32767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/>
              <a:t>RECOMENDADO</a:t>
            </a: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9FFCE6CB-7B2A-5BC6-2D5E-F4C3E350C44F}"/>
              </a:ext>
            </a:extLst>
          </p:cNvPr>
          <p:cNvSpPr txBox="1"/>
          <p:nvPr/>
        </p:nvSpPr>
        <p:spPr>
          <a:xfrm>
            <a:off x="7461558" y="2743469"/>
            <a:ext cx="22224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>
                    <a:lumMod val="50000"/>
                  </a:schemeClr>
                </a:solidFill>
              </a:rPr>
              <a:t>NNNNNNNN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>
                    <a:lumMod val="50000"/>
                  </a:schemeClr>
                </a:solidFill>
              </a:rPr>
              <a:t>NNNNNNNN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accent3">
                    <a:lumMod val="75000"/>
                  </a:schemeClr>
                </a:solidFill>
              </a:rPr>
              <a:t>NNNNNNNN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accent3">
                    <a:lumMod val="75000"/>
                  </a:schemeClr>
                </a:solidFill>
              </a:rPr>
              <a:t>NNNNNNNN</a:t>
            </a:r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4C6EAA0-0311-7DE5-5BE9-5E88D34A4CBC}"/>
              </a:ext>
            </a:extLst>
          </p:cNvPr>
          <p:cNvSpPr txBox="1"/>
          <p:nvPr/>
        </p:nvSpPr>
        <p:spPr>
          <a:xfrm>
            <a:off x="5087163" y="3214469"/>
            <a:ext cx="1808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NNNNNNNN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NNNNNNNN</a:t>
            </a:r>
          </a:p>
        </p:txBody>
      </p:sp>
      <p:sp>
        <p:nvSpPr>
          <p:cNvPr id="56" name="Retângulo: Cantos Arredondados 55">
            <a:extLst>
              <a:ext uri="{FF2B5EF4-FFF2-40B4-BE49-F238E27FC236}">
                <a16:creationId xmlns:a16="http://schemas.microsoft.com/office/drawing/2014/main" id="{56C281CA-BE5F-EF54-BFDF-AAFB8BA8BCFC}"/>
              </a:ext>
            </a:extLst>
          </p:cNvPr>
          <p:cNvSpPr/>
          <p:nvPr/>
        </p:nvSpPr>
        <p:spPr>
          <a:xfrm>
            <a:off x="12300651" y="1203054"/>
            <a:ext cx="2031997" cy="546099"/>
          </a:xfrm>
          <a:prstGeom prst="roundRect">
            <a:avLst/>
          </a:prstGeom>
          <a:gradFill>
            <a:gsLst>
              <a:gs pos="0">
                <a:srgbClr val="FF0000"/>
              </a:gs>
              <a:gs pos="50000">
                <a:srgbClr val="C00000"/>
              </a:gs>
              <a:gs pos="100000">
                <a:srgbClr val="760000"/>
              </a:gs>
            </a:gsLst>
          </a:gra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30/01/2026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53F57E71-4E67-2CFD-D182-756288E085AE}"/>
              </a:ext>
            </a:extLst>
          </p:cNvPr>
          <p:cNvSpPr txBox="1"/>
          <p:nvPr/>
        </p:nvSpPr>
        <p:spPr>
          <a:xfrm>
            <a:off x="0" y="-851025"/>
            <a:ext cx="12191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dirty="0">
                <a:solidFill>
                  <a:schemeClr val="bg1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Assinaturas &amp; Planos</a:t>
            </a:r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4F137F46-A431-5777-1B5C-9767941A641E}"/>
              </a:ext>
            </a:extLst>
          </p:cNvPr>
          <p:cNvSpPr txBox="1"/>
          <p:nvPr/>
        </p:nvSpPr>
        <p:spPr>
          <a:xfrm>
            <a:off x="14332648" y="930339"/>
            <a:ext cx="87153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pt-BR" sz="1600" i="1" dirty="0">
                <a:solidFill>
                  <a:schemeClr val="bg1"/>
                </a:solidFill>
                <a:latin typeface="Candara" panose="020E0502030303020204" pitchFamily="34" charset="0"/>
              </a:rPr>
              <a:t>Fazer estudo e analise de valor agregado no projeto para ofertar e adicionar no cadastro do cliente</a:t>
            </a:r>
          </a:p>
        </p:txBody>
      </p:sp>
    </p:spTree>
    <p:extLst>
      <p:ext uri="{BB962C8B-B14F-4D97-AF65-F5344CB8AC3E}">
        <p14:creationId xmlns:p14="http://schemas.microsoft.com/office/powerpoint/2010/main" val="2758951443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D7B05-C263-65A4-F28B-30E3C2F9C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Esquina de uma rua&#10;&#10;O conteúdo gerado por IA pode estar incorreto.">
            <a:extLst>
              <a:ext uri="{FF2B5EF4-FFF2-40B4-BE49-F238E27FC236}">
                <a16:creationId xmlns:a16="http://schemas.microsoft.com/office/drawing/2014/main" id="{44AF0D16-6D25-2B65-EAEB-1BA6A1A88D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0"/>
            <a:ext cx="12207959" cy="6858001"/>
          </a:xfrm>
          <a:prstGeom prst="rect">
            <a:avLst/>
          </a:prstGeom>
        </p:spPr>
      </p:pic>
      <p:pic>
        <p:nvPicPr>
          <p:cNvPr id="33" name="Imagem 32" descr="Texto&#10;&#10;O conteúdo gerado por IA pode estar incorreto.">
            <a:extLst>
              <a:ext uri="{FF2B5EF4-FFF2-40B4-BE49-F238E27FC236}">
                <a16:creationId xmlns:a16="http://schemas.microsoft.com/office/drawing/2014/main" id="{A61A5D41-460F-2BEA-8EA3-19E2845737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-5128114" y="-40447"/>
            <a:ext cx="21530794" cy="10765397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E3C5A4FD-1FDF-B9AC-C380-5075B6B27BA4}"/>
              </a:ext>
            </a:extLst>
          </p:cNvPr>
          <p:cNvSpPr/>
          <p:nvPr/>
        </p:nvSpPr>
        <p:spPr>
          <a:xfrm>
            <a:off x="-2" y="0"/>
            <a:ext cx="12207958" cy="6858000"/>
          </a:xfrm>
          <a:prstGeom prst="rect">
            <a:avLst/>
          </a:prstGeom>
          <a:gradFill>
            <a:gsLst>
              <a:gs pos="0">
                <a:srgbClr val="002060">
                  <a:alpha val="70000"/>
                </a:srgbClr>
              </a:gs>
              <a:gs pos="100000">
                <a:schemeClr val="tx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15" name="!!Agrupar 20">
            <a:extLst>
              <a:ext uri="{FF2B5EF4-FFF2-40B4-BE49-F238E27FC236}">
                <a16:creationId xmlns:a16="http://schemas.microsoft.com/office/drawing/2014/main" id="{779C3FCA-FAB4-A760-1A38-67EC0FEF675A}"/>
              </a:ext>
            </a:extLst>
          </p:cNvPr>
          <p:cNvGrpSpPr/>
          <p:nvPr/>
        </p:nvGrpSpPr>
        <p:grpSpPr>
          <a:xfrm rot="5400000">
            <a:off x="5507319" y="3638551"/>
            <a:ext cx="12207956" cy="368298"/>
            <a:chOff x="0" y="2620909"/>
            <a:chExt cx="12207956" cy="368298"/>
          </a:xfrm>
        </p:grpSpPr>
        <p:cxnSp>
          <p:nvCxnSpPr>
            <p:cNvPr id="27" name="Conector reto 26">
              <a:extLst>
                <a:ext uri="{FF2B5EF4-FFF2-40B4-BE49-F238E27FC236}">
                  <a16:creationId xmlns:a16="http://schemas.microsoft.com/office/drawing/2014/main" id="{CDA3F138-3AC7-38E9-AA9B-5C251F13F6C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05058"/>
              <a:ext cx="12207956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!!Elipse 14pp">
              <a:extLst>
                <a:ext uri="{FF2B5EF4-FFF2-40B4-BE49-F238E27FC236}">
                  <a16:creationId xmlns:a16="http://schemas.microsoft.com/office/drawing/2014/main" id="{ABFE86AA-4FDD-2157-EA46-539ED53E9ACE}"/>
                </a:ext>
              </a:extLst>
            </p:cNvPr>
            <p:cNvSpPr/>
            <p:nvPr/>
          </p:nvSpPr>
          <p:spPr>
            <a:xfrm>
              <a:off x="3597037" y="2620909"/>
              <a:ext cx="368298" cy="368298"/>
            </a:xfrm>
            <a:prstGeom prst="ellipse">
              <a:avLst/>
            </a:prstGeom>
            <a:gradFill>
              <a:gsLst>
                <a:gs pos="0">
                  <a:srgbClr val="FF0000">
                    <a:lumMod val="99000"/>
                    <a:lumOff val="1000"/>
                  </a:srgbClr>
                </a:gs>
                <a:gs pos="50000">
                  <a:srgbClr val="C00000"/>
                </a:gs>
                <a:gs pos="100000">
                  <a:srgbClr val="760000"/>
                </a:gs>
              </a:gsLst>
              <a:lin ang="5400000" scaled="0"/>
            </a:gra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3" name="Agrupar 2">
            <a:extLst>
              <a:ext uri="{FF2B5EF4-FFF2-40B4-BE49-F238E27FC236}">
                <a16:creationId xmlns:a16="http://schemas.microsoft.com/office/drawing/2014/main" id="{8027ED6D-C4BD-4F29-2C60-23DB8E06B15E}"/>
              </a:ext>
            </a:extLst>
          </p:cNvPr>
          <p:cNvGrpSpPr/>
          <p:nvPr/>
        </p:nvGrpSpPr>
        <p:grpSpPr>
          <a:xfrm>
            <a:off x="0" y="6019883"/>
            <a:ext cx="12207956" cy="834886"/>
            <a:chOff x="0" y="-4582"/>
            <a:chExt cx="12207956" cy="834886"/>
          </a:xfrm>
        </p:grpSpPr>
        <p:sp>
          <p:nvSpPr>
            <p:cNvPr id="2" name="Retângulo 1">
              <a:extLst>
                <a:ext uri="{FF2B5EF4-FFF2-40B4-BE49-F238E27FC236}">
                  <a16:creationId xmlns:a16="http://schemas.microsoft.com/office/drawing/2014/main" id="{D3FF9D37-511D-3AD5-4BEC-9C1F77F67C39}"/>
                </a:ext>
              </a:extLst>
            </p:cNvPr>
            <p:cNvSpPr/>
            <p:nvPr/>
          </p:nvSpPr>
          <p:spPr>
            <a:xfrm>
              <a:off x="0" y="0"/>
              <a:ext cx="12207956" cy="830304"/>
            </a:xfrm>
            <a:prstGeom prst="rect">
              <a:avLst/>
            </a:prstGeom>
            <a:gradFill>
              <a:gsLst>
                <a:gs pos="100000">
                  <a:schemeClr val="tx1"/>
                </a:gs>
                <a:gs pos="28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8" name="Gráfico 7">
              <a:extLst>
                <a:ext uri="{FF2B5EF4-FFF2-40B4-BE49-F238E27FC236}">
                  <a16:creationId xmlns:a16="http://schemas.microsoft.com/office/drawing/2014/main" id="{0F94AB0C-6C19-8361-D38D-E41881A239A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1180862" y="-4582"/>
              <a:ext cx="877657" cy="707886"/>
            </a:xfrm>
            <a:prstGeom prst="rect">
              <a:avLst/>
            </a:prstGeom>
          </p:spPr>
        </p:pic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AE09EF48-0094-F785-64DB-366EE0DE9947}"/>
                </a:ext>
              </a:extLst>
            </p:cNvPr>
            <p:cNvSpPr txBox="1"/>
            <p:nvPr/>
          </p:nvSpPr>
          <p:spPr>
            <a:xfrm>
              <a:off x="8028675" y="291695"/>
              <a:ext cx="31362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solidFill>
                    <a:schemeClr val="bg1"/>
                  </a:solidFill>
                </a:rPr>
                <a:t>AGENDA E PLANEJAMENTO</a:t>
              </a:r>
            </a:p>
          </p:txBody>
        </p:sp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634684EF-5985-F4C8-A042-2B5E65036A2D}"/>
                </a:ext>
              </a:extLst>
            </p:cNvPr>
            <p:cNvSpPr txBox="1"/>
            <p:nvPr/>
          </p:nvSpPr>
          <p:spPr>
            <a:xfrm>
              <a:off x="89493" y="252758"/>
              <a:ext cx="3504709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pt-BR" sz="2000" spc="600" dirty="0">
                  <a:solidFill>
                    <a:schemeClr val="bg1"/>
                  </a:solidFill>
                  <a:latin typeface="Candara" panose="020E0502030303020204" pitchFamily="34" charset="0"/>
                </a:rPr>
                <a:t>PROJETO ARANHA</a:t>
              </a:r>
            </a:p>
          </p:txBody>
        </p:sp>
      </p:grpSp>
      <p:sp>
        <p:nvSpPr>
          <p:cNvPr id="28" name="AutoShape 6" descr="Php Logo PNG Vector (EPS) Free Download">
            <a:extLst>
              <a:ext uri="{FF2B5EF4-FFF2-40B4-BE49-F238E27FC236}">
                <a16:creationId xmlns:a16="http://schemas.microsoft.com/office/drawing/2014/main" id="{11127ACC-EFA0-839E-1641-18730A2EBFE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322396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78EE7090-3A6C-E3CE-6D42-47340239B31B}"/>
              </a:ext>
            </a:extLst>
          </p:cNvPr>
          <p:cNvSpPr/>
          <p:nvPr/>
        </p:nvSpPr>
        <p:spPr>
          <a:xfrm>
            <a:off x="9264709" y="1203054"/>
            <a:ext cx="2031997" cy="546099"/>
          </a:xfrm>
          <a:prstGeom prst="roundRect">
            <a:avLst/>
          </a:prstGeom>
          <a:gradFill>
            <a:gsLst>
              <a:gs pos="0">
                <a:srgbClr val="FF0000"/>
              </a:gs>
              <a:gs pos="50000">
                <a:srgbClr val="C00000"/>
              </a:gs>
              <a:gs pos="100000">
                <a:srgbClr val="760000"/>
              </a:gs>
            </a:gsLst>
          </a:gra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30/01/2026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1218B71-0D65-9A09-CE63-46FDB6A2623B}"/>
              </a:ext>
            </a:extLst>
          </p:cNvPr>
          <p:cNvSpPr txBox="1"/>
          <p:nvPr/>
        </p:nvSpPr>
        <p:spPr>
          <a:xfrm>
            <a:off x="0" y="180667"/>
            <a:ext cx="12191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dirty="0">
                <a:solidFill>
                  <a:schemeClr val="bg1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Assinaturas &amp; Planos</a:t>
            </a:r>
          </a:p>
        </p:txBody>
      </p:sp>
      <p:sp>
        <p:nvSpPr>
          <p:cNvPr id="34" name="Retângulo: Cantos Arredondados 33">
            <a:extLst>
              <a:ext uri="{FF2B5EF4-FFF2-40B4-BE49-F238E27FC236}">
                <a16:creationId xmlns:a16="http://schemas.microsoft.com/office/drawing/2014/main" id="{AA5F910A-00C3-7B54-43EB-293F49D06181}"/>
              </a:ext>
            </a:extLst>
          </p:cNvPr>
          <p:cNvSpPr/>
          <p:nvPr/>
        </p:nvSpPr>
        <p:spPr>
          <a:xfrm>
            <a:off x="293696" y="2048434"/>
            <a:ext cx="2120898" cy="3691966"/>
          </a:xfrm>
          <a:prstGeom prst="roundRect">
            <a:avLst>
              <a:gd name="adj" fmla="val 7624"/>
            </a:avLst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6" name="Retângulo: Cantos Arredondados 35">
            <a:extLst>
              <a:ext uri="{FF2B5EF4-FFF2-40B4-BE49-F238E27FC236}">
                <a16:creationId xmlns:a16="http://schemas.microsoft.com/office/drawing/2014/main" id="{127B4771-046C-50F1-244F-E206C31908D0}"/>
              </a:ext>
            </a:extLst>
          </p:cNvPr>
          <p:cNvSpPr/>
          <p:nvPr/>
        </p:nvSpPr>
        <p:spPr>
          <a:xfrm>
            <a:off x="4387966" y="1485901"/>
            <a:ext cx="2498634" cy="4519512"/>
          </a:xfrm>
          <a:prstGeom prst="roundRect">
            <a:avLst>
              <a:gd name="adj" fmla="val 6099"/>
            </a:avLst>
          </a:prstGeom>
          <a:gradFill>
            <a:gsLst>
              <a:gs pos="100000">
                <a:schemeClr val="accent3">
                  <a:lumMod val="50000"/>
                </a:schemeClr>
              </a:gs>
              <a:gs pos="0">
                <a:schemeClr val="dk1">
                  <a:satMod val="103000"/>
                  <a:lumMod val="102000"/>
                  <a:tint val="94000"/>
                </a:schemeClr>
              </a:gs>
              <a:gs pos="70000">
                <a:schemeClr val="dk1">
                  <a:satMod val="110000"/>
                  <a:lumMod val="100000"/>
                  <a:shade val="100000"/>
                </a:schemeClr>
              </a:gs>
              <a:gs pos="47000">
                <a:schemeClr val="dk1">
                  <a:lumMod val="99000"/>
                  <a:satMod val="120000"/>
                  <a:shade val="78000"/>
                </a:schemeClr>
              </a:gs>
            </a:gsLst>
          </a:gradFill>
          <a:ln w="38100">
            <a:solidFill>
              <a:srgbClr val="00B050"/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7" name="Retângulo: Cantos Arredondados 36">
            <a:extLst>
              <a:ext uri="{FF2B5EF4-FFF2-40B4-BE49-F238E27FC236}">
                <a16:creationId xmlns:a16="http://schemas.microsoft.com/office/drawing/2014/main" id="{9BE38952-5327-6837-DF23-AF7C6E705DD7}"/>
              </a:ext>
            </a:extLst>
          </p:cNvPr>
          <p:cNvSpPr/>
          <p:nvPr/>
        </p:nvSpPr>
        <p:spPr>
          <a:xfrm>
            <a:off x="8859972" y="2048434"/>
            <a:ext cx="2120898" cy="3691966"/>
          </a:xfrm>
          <a:prstGeom prst="roundRect">
            <a:avLst>
              <a:gd name="adj" fmla="val 7624"/>
            </a:avLst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39" name="Conector reto 38">
            <a:extLst>
              <a:ext uri="{FF2B5EF4-FFF2-40B4-BE49-F238E27FC236}">
                <a16:creationId xmlns:a16="http://schemas.microsoft.com/office/drawing/2014/main" id="{A1F3D067-0881-8FE8-E29D-A20EC2581461}"/>
              </a:ext>
            </a:extLst>
          </p:cNvPr>
          <p:cNvCxnSpPr/>
          <p:nvPr/>
        </p:nvCxnSpPr>
        <p:spPr>
          <a:xfrm>
            <a:off x="4540366" y="2489200"/>
            <a:ext cx="222250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ector reto 39">
            <a:extLst>
              <a:ext uri="{FF2B5EF4-FFF2-40B4-BE49-F238E27FC236}">
                <a16:creationId xmlns:a16="http://schemas.microsoft.com/office/drawing/2014/main" id="{F2C2537A-F16F-8543-1FC5-0852CCC802F9}"/>
              </a:ext>
            </a:extLst>
          </p:cNvPr>
          <p:cNvCxnSpPr>
            <a:cxnSpLocks/>
          </p:cNvCxnSpPr>
          <p:nvPr/>
        </p:nvCxnSpPr>
        <p:spPr>
          <a:xfrm>
            <a:off x="414346" y="3073400"/>
            <a:ext cx="187325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ector reto 41">
            <a:extLst>
              <a:ext uri="{FF2B5EF4-FFF2-40B4-BE49-F238E27FC236}">
                <a16:creationId xmlns:a16="http://schemas.microsoft.com/office/drawing/2014/main" id="{A94FB7DE-AEC7-92BC-AA99-AB0D2B5A5CBA}"/>
              </a:ext>
            </a:extLst>
          </p:cNvPr>
          <p:cNvCxnSpPr>
            <a:cxnSpLocks/>
          </p:cNvCxnSpPr>
          <p:nvPr/>
        </p:nvCxnSpPr>
        <p:spPr>
          <a:xfrm>
            <a:off x="9010600" y="3035300"/>
            <a:ext cx="187325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0FC63611-9435-9E9C-1C7C-C4D5E252414D}"/>
              </a:ext>
            </a:extLst>
          </p:cNvPr>
          <p:cNvSpPr txBox="1"/>
          <p:nvPr/>
        </p:nvSpPr>
        <p:spPr>
          <a:xfrm>
            <a:off x="4526033" y="1681593"/>
            <a:ext cx="2222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TOP TEIA</a:t>
            </a: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799BDD5E-8CBD-B5A8-003C-68505CCAE74A}"/>
              </a:ext>
            </a:extLst>
          </p:cNvPr>
          <p:cNvSpPr txBox="1"/>
          <p:nvPr/>
        </p:nvSpPr>
        <p:spPr>
          <a:xfrm>
            <a:off x="293703" y="2200486"/>
            <a:ext cx="21049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</a:rPr>
              <a:t>TEIA PEGA MOSCA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FA251421-31FF-A17E-0B19-1095A04ACEF6}"/>
              </a:ext>
            </a:extLst>
          </p:cNvPr>
          <p:cNvSpPr txBox="1"/>
          <p:nvPr/>
        </p:nvSpPr>
        <p:spPr>
          <a:xfrm>
            <a:off x="8882108" y="2161257"/>
            <a:ext cx="21049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</a:rPr>
              <a:t>MAQUINA </a:t>
            </a:r>
            <a:r>
              <a:rPr lang="pt-BR" sz="2000" b="1" dirty="0">
                <a:solidFill>
                  <a:schemeClr val="bg1"/>
                </a:solidFill>
              </a:rPr>
              <a:t>SPIDER 🕸️</a:t>
            </a: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D607CD75-0B52-FDD9-C8C5-0EDFD272E99B}"/>
              </a:ext>
            </a:extLst>
          </p:cNvPr>
          <p:cNvSpPr txBox="1"/>
          <p:nvPr/>
        </p:nvSpPr>
        <p:spPr>
          <a:xfrm>
            <a:off x="4403930" y="4618977"/>
            <a:ext cx="248267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800" dirty="0">
                <a:solidFill>
                  <a:srgbClr val="00B050"/>
                </a:solidFill>
              </a:rPr>
              <a:t>$$</a:t>
            </a:r>
            <a:r>
              <a:rPr lang="pt-BR" sz="2400" dirty="0">
                <a:solidFill>
                  <a:srgbClr val="00B050"/>
                </a:solidFill>
              </a:rPr>
              <a:t>$$</a:t>
            </a:r>
            <a:endParaRPr lang="pt-BR" sz="8800" dirty="0">
              <a:solidFill>
                <a:srgbClr val="00B050"/>
              </a:solidFill>
            </a:endParaRP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54209C55-FF3B-354A-815B-DF30395E7FFA}"/>
              </a:ext>
            </a:extLst>
          </p:cNvPr>
          <p:cNvSpPr txBox="1"/>
          <p:nvPr/>
        </p:nvSpPr>
        <p:spPr>
          <a:xfrm>
            <a:off x="9031594" y="3206478"/>
            <a:ext cx="18089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NNNNNNNN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NNNNNNNN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accent3">
                    <a:lumMod val="75000"/>
                  </a:schemeClr>
                </a:solidFill>
              </a:rPr>
              <a:t>NNNNNNNN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accent3">
                    <a:lumMod val="75000"/>
                  </a:schemeClr>
                </a:solidFill>
              </a:rPr>
              <a:t>NNNNNNNN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0070C0"/>
                </a:solidFill>
              </a:rPr>
              <a:t>NNNNNNNN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0070C0"/>
                </a:solidFill>
              </a:rPr>
              <a:t>NNNNNNNN</a:t>
            </a: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5D386C82-B9D3-D2BC-54A0-6FD72C6B9430}"/>
              </a:ext>
            </a:extLst>
          </p:cNvPr>
          <p:cNvSpPr txBox="1"/>
          <p:nvPr/>
        </p:nvSpPr>
        <p:spPr>
          <a:xfrm>
            <a:off x="287522" y="4489049"/>
            <a:ext cx="212706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dirty="0">
                <a:solidFill>
                  <a:srgbClr val="00B050"/>
                </a:solidFill>
              </a:rPr>
              <a:t>$</a:t>
            </a:r>
            <a:r>
              <a:rPr lang="pt-BR" sz="2000" dirty="0">
                <a:solidFill>
                  <a:srgbClr val="00B050"/>
                </a:solidFill>
              </a:rPr>
              <a:t>$$</a:t>
            </a:r>
            <a:endParaRPr lang="pt-BR" sz="8000" dirty="0">
              <a:solidFill>
                <a:srgbClr val="00B050"/>
              </a:solidFill>
            </a:endParaRPr>
          </a:p>
        </p:txBody>
      </p:sp>
      <p:sp>
        <p:nvSpPr>
          <p:cNvPr id="55" name="Retângulo 54">
            <a:extLst>
              <a:ext uri="{FF2B5EF4-FFF2-40B4-BE49-F238E27FC236}">
                <a16:creationId xmlns:a16="http://schemas.microsoft.com/office/drawing/2014/main" id="{4C4B795F-3CE0-968A-01F2-36CEBEBF8E10}"/>
              </a:ext>
            </a:extLst>
          </p:cNvPr>
          <p:cNvSpPr/>
          <p:nvPr/>
        </p:nvSpPr>
        <p:spPr>
          <a:xfrm>
            <a:off x="9031594" y="4308657"/>
            <a:ext cx="1808936" cy="608920"/>
          </a:xfrm>
          <a:prstGeom prst="rect">
            <a:avLst/>
          </a:prstGeom>
          <a:gradFill>
            <a:gsLst>
              <a:gs pos="0">
                <a:schemeClr val="tx1">
                  <a:alpha val="20000"/>
                </a:schemeClr>
              </a:gs>
              <a:gs pos="100000">
                <a:schemeClr val="dk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7FE8474-0089-79D8-AA96-38F22983BB58}"/>
              </a:ext>
            </a:extLst>
          </p:cNvPr>
          <p:cNvSpPr txBox="1"/>
          <p:nvPr/>
        </p:nvSpPr>
        <p:spPr>
          <a:xfrm>
            <a:off x="8855430" y="4483337"/>
            <a:ext cx="212706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dirty="0">
                <a:solidFill>
                  <a:srgbClr val="00B050"/>
                </a:solidFill>
              </a:rPr>
              <a:t>$$$</a:t>
            </a:r>
            <a:r>
              <a:rPr lang="pt-BR" sz="2000" dirty="0">
                <a:solidFill>
                  <a:srgbClr val="00B050"/>
                </a:solidFill>
              </a:rPr>
              <a:t>$$</a:t>
            </a:r>
            <a:endParaRPr lang="pt-BR" sz="8000" dirty="0">
              <a:solidFill>
                <a:srgbClr val="00B050"/>
              </a:solidFill>
            </a:endParaRPr>
          </a:p>
        </p:txBody>
      </p:sp>
      <p:sp>
        <p:nvSpPr>
          <p:cNvPr id="51" name="Retângulo: Cantos Arredondados 50">
            <a:extLst>
              <a:ext uri="{FF2B5EF4-FFF2-40B4-BE49-F238E27FC236}">
                <a16:creationId xmlns:a16="http://schemas.microsoft.com/office/drawing/2014/main" id="{DE03B621-2DB5-07FF-BCC4-E78E43D2C1D1}"/>
              </a:ext>
            </a:extLst>
          </p:cNvPr>
          <p:cNvSpPr/>
          <p:nvPr/>
        </p:nvSpPr>
        <p:spPr>
          <a:xfrm rot="20420734">
            <a:off x="4104257" y="1387947"/>
            <a:ext cx="1183262" cy="330377"/>
          </a:xfrm>
          <a:prstGeom prst="roundRect">
            <a:avLst>
              <a:gd name="adj" fmla="val 32767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/>
              <a:t>RECOMENDADO</a:t>
            </a: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A124E39B-416D-ED0A-9265-61B63710B120}"/>
              </a:ext>
            </a:extLst>
          </p:cNvPr>
          <p:cNvSpPr txBox="1"/>
          <p:nvPr/>
        </p:nvSpPr>
        <p:spPr>
          <a:xfrm>
            <a:off x="4648624" y="2743469"/>
            <a:ext cx="22224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>
                    <a:lumMod val="50000"/>
                  </a:schemeClr>
                </a:solidFill>
              </a:rPr>
              <a:t>NNNNNNNN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>
                    <a:lumMod val="50000"/>
                  </a:schemeClr>
                </a:solidFill>
              </a:rPr>
              <a:t>NNNNNNNN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accent3">
                    <a:lumMod val="75000"/>
                  </a:schemeClr>
                </a:solidFill>
              </a:rPr>
              <a:t>NNNNNNNN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accent3">
                    <a:lumMod val="75000"/>
                  </a:schemeClr>
                </a:solidFill>
              </a:rPr>
              <a:t>NNNNNNNN</a:t>
            </a:r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D6A3304D-C3B5-D8EB-0505-522F429F7708}"/>
              </a:ext>
            </a:extLst>
          </p:cNvPr>
          <p:cNvSpPr txBox="1"/>
          <p:nvPr/>
        </p:nvSpPr>
        <p:spPr>
          <a:xfrm>
            <a:off x="465959" y="3214469"/>
            <a:ext cx="1808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NNNNNNNN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NNNNNNNN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0F0A3C3-539B-B814-2675-EF0779E167F6}"/>
              </a:ext>
            </a:extLst>
          </p:cNvPr>
          <p:cNvSpPr txBox="1"/>
          <p:nvPr/>
        </p:nvSpPr>
        <p:spPr>
          <a:xfrm>
            <a:off x="549397" y="930339"/>
            <a:ext cx="87153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pt-BR" sz="1600" i="1" dirty="0">
                <a:solidFill>
                  <a:schemeClr val="bg1"/>
                </a:solidFill>
                <a:latin typeface="Candara" panose="020E0502030303020204" pitchFamily="34" charset="0"/>
              </a:rPr>
              <a:t>Fazer estudo e analise de valor agregado no projeto para ofertar e adicionar no cadastro do cliente</a:t>
            </a:r>
          </a:p>
        </p:txBody>
      </p:sp>
    </p:spTree>
    <p:extLst>
      <p:ext uri="{BB962C8B-B14F-4D97-AF65-F5344CB8AC3E}">
        <p14:creationId xmlns:p14="http://schemas.microsoft.com/office/powerpoint/2010/main" val="49305372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39357-28EC-6144-A9BF-D3D0FA275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Esquina de uma rua&#10;&#10;O conteúdo gerado por IA pode estar incorreto.">
            <a:extLst>
              <a:ext uri="{FF2B5EF4-FFF2-40B4-BE49-F238E27FC236}">
                <a16:creationId xmlns:a16="http://schemas.microsoft.com/office/drawing/2014/main" id="{C0D7BE88-2B5D-EAE7-69A4-275F7B7165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0"/>
            <a:ext cx="12207959" cy="6858001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8FB1F172-4DEB-9B13-9D0C-F1B73A268FFC}"/>
              </a:ext>
            </a:extLst>
          </p:cNvPr>
          <p:cNvSpPr/>
          <p:nvPr/>
        </p:nvSpPr>
        <p:spPr>
          <a:xfrm>
            <a:off x="-2" y="0"/>
            <a:ext cx="12207958" cy="6858000"/>
          </a:xfrm>
          <a:prstGeom prst="rect">
            <a:avLst/>
          </a:prstGeom>
          <a:gradFill>
            <a:gsLst>
              <a:gs pos="0">
                <a:srgbClr val="760000">
                  <a:alpha val="40000"/>
                </a:srgbClr>
              </a:gs>
              <a:gs pos="100000">
                <a:schemeClr val="tx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15" name="!!Agrupar 20">
            <a:extLst>
              <a:ext uri="{FF2B5EF4-FFF2-40B4-BE49-F238E27FC236}">
                <a16:creationId xmlns:a16="http://schemas.microsoft.com/office/drawing/2014/main" id="{7ADDB153-9E5B-E18E-4E8D-7AE722831817}"/>
              </a:ext>
            </a:extLst>
          </p:cNvPr>
          <p:cNvGrpSpPr/>
          <p:nvPr/>
        </p:nvGrpSpPr>
        <p:grpSpPr>
          <a:xfrm rot="5400000">
            <a:off x="5507319" y="4015559"/>
            <a:ext cx="12207956" cy="368298"/>
            <a:chOff x="0" y="2620909"/>
            <a:chExt cx="12207956" cy="368298"/>
          </a:xfrm>
        </p:grpSpPr>
        <p:cxnSp>
          <p:nvCxnSpPr>
            <p:cNvPr id="27" name="Conector reto 26">
              <a:extLst>
                <a:ext uri="{FF2B5EF4-FFF2-40B4-BE49-F238E27FC236}">
                  <a16:creationId xmlns:a16="http://schemas.microsoft.com/office/drawing/2014/main" id="{AEC35553-C57F-A257-ACE9-8DD0DA56636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05058"/>
              <a:ext cx="12207956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!!Elipse 14pp">
              <a:extLst>
                <a:ext uri="{FF2B5EF4-FFF2-40B4-BE49-F238E27FC236}">
                  <a16:creationId xmlns:a16="http://schemas.microsoft.com/office/drawing/2014/main" id="{DE2F2555-1556-4012-8F7F-0B4635A31214}"/>
                </a:ext>
              </a:extLst>
            </p:cNvPr>
            <p:cNvSpPr/>
            <p:nvPr/>
          </p:nvSpPr>
          <p:spPr>
            <a:xfrm>
              <a:off x="3597037" y="2620909"/>
              <a:ext cx="368298" cy="368298"/>
            </a:xfrm>
            <a:prstGeom prst="ellipse">
              <a:avLst/>
            </a:prstGeom>
            <a:gradFill>
              <a:gsLst>
                <a:gs pos="0">
                  <a:srgbClr val="FF0000">
                    <a:lumMod val="99000"/>
                    <a:lumOff val="1000"/>
                  </a:srgbClr>
                </a:gs>
                <a:gs pos="50000">
                  <a:srgbClr val="C00000"/>
                </a:gs>
                <a:gs pos="100000">
                  <a:srgbClr val="760000"/>
                </a:gs>
              </a:gsLst>
              <a:lin ang="5400000" scaled="0"/>
            </a:gra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18" name="Gráfico 17">
            <a:extLst>
              <a:ext uri="{FF2B5EF4-FFF2-40B4-BE49-F238E27FC236}">
                <a16:creationId xmlns:a16="http://schemas.microsoft.com/office/drawing/2014/main" id="{8C605845-7D71-9DB8-1B47-F707072439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9878637" y="4544637"/>
            <a:ext cx="4626725" cy="4626725"/>
          </a:xfrm>
          <a:prstGeom prst="rect">
            <a:avLst/>
          </a:prstGeom>
        </p:spPr>
      </p:pic>
      <p:sp>
        <p:nvSpPr>
          <p:cNvPr id="28" name="AutoShape 6" descr="Php Logo PNG Vector (EPS) Free Download">
            <a:extLst>
              <a:ext uri="{FF2B5EF4-FFF2-40B4-BE49-F238E27FC236}">
                <a16:creationId xmlns:a16="http://schemas.microsoft.com/office/drawing/2014/main" id="{75C5ADD6-5F87-2B56-8F99-DDB2490A841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322396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AC1448FC-4C82-02CC-1E40-F62441DFCC34}"/>
              </a:ext>
            </a:extLst>
          </p:cNvPr>
          <p:cNvSpPr/>
          <p:nvPr/>
        </p:nvSpPr>
        <p:spPr>
          <a:xfrm>
            <a:off x="9264709" y="1603866"/>
            <a:ext cx="2031997" cy="546099"/>
          </a:xfrm>
          <a:prstGeom prst="roundRect">
            <a:avLst/>
          </a:prstGeom>
          <a:gradFill>
            <a:gsLst>
              <a:gs pos="0">
                <a:srgbClr val="FF0000"/>
              </a:gs>
              <a:gs pos="50000">
                <a:srgbClr val="C00000"/>
              </a:gs>
              <a:gs pos="100000">
                <a:srgbClr val="760000"/>
              </a:gs>
            </a:gsLst>
          </a:gra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02/02/2026</a:t>
            </a:r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7ADB1B9E-EF2D-46DC-BDD8-C5A60706D043}"/>
              </a:ext>
            </a:extLst>
          </p:cNvPr>
          <p:cNvGrpSpPr/>
          <p:nvPr/>
        </p:nvGrpSpPr>
        <p:grpSpPr>
          <a:xfrm>
            <a:off x="0" y="0"/>
            <a:ext cx="12207956" cy="830304"/>
            <a:chOff x="0" y="0"/>
            <a:chExt cx="12207956" cy="830304"/>
          </a:xfrm>
        </p:grpSpPr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5A2D127D-2BEF-6176-B671-E48140FBC143}"/>
                </a:ext>
              </a:extLst>
            </p:cNvPr>
            <p:cNvSpPr/>
            <p:nvPr/>
          </p:nvSpPr>
          <p:spPr>
            <a:xfrm>
              <a:off x="0" y="0"/>
              <a:ext cx="12207956" cy="830304"/>
            </a:xfrm>
            <a:prstGeom prst="rect">
              <a:avLst/>
            </a:pr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3" name="Gráfico 12">
              <a:extLst>
                <a:ext uri="{FF2B5EF4-FFF2-40B4-BE49-F238E27FC236}">
                  <a16:creationId xmlns:a16="http://schemas.microsoft.com/office/drawing/2014/main" id="{095BEE35-1AF0-3539-7C8A-D09D852EFD8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1180862" y="122418"/>
              <a:ext cx="877657" cy="707886"/>
            </a:xfrm>
            <a:prstGeom prst="rect">
              <a:avLst/>
            </a:prstGeom>
          </p:spPr>
        </p:pic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1773457A-AD86-E5A5-F01E-517874F8E386}"/>
                </a:ext>
              </a:extLst>
            </p:cNvPr>
            <p:cNvSpPr txBox="1"/>
            <p:nvPr/>
          </p:nvSpPr>
          <p:spPr>
            <a:xfrm>
              <a:off x="8028675" y="291695"/>
              <a:ext cx="31362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solidFill>
                    <a:schemeClr val="bg1"/>
                  </a:solidFill>
                </a:rPr>
                <a:t>AGENDA E PLANEJAMENTO</a:t>
              </a:r>
            </a:p>
          </p:txBody>
        </p:sp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B091CF2A-7914-A906-62F6-40E5611605F8}"/>
                </a:ext>
              </a:extLst>
            </p:cNvPr>
            <p:cNvSpPr txBox="1"/>
            <p:nvPr/>
          </p:nvSpPr>
          <p:spPr>
            <a:xfrm>
              <a:off x="64093" y="252758"/>
              <a:ext cx="3504709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pt-BR" sz="2000" spc="600" dirty="0">
                  <a:solidFill>
                    <a:schemeClr val="bg1"/>
                  </a:solidFill>
                  <a:latin typeface="Candara" panose="020E0502030303020204" pitchFamily="34" charset="0"/>
                </a:rPr>
                <a:t>PROJETO ARANHA</a:t>
              </a:r>
            </a:p>
          </p:txBody>
        </p:sp>
      </p:grpSp>
      <p:sp>
        <p:nvSpPr>
          <p:cNvPr id="10" name="CaixaDeTexto 9">
            <a:extLst>
              <a:ext uri="{FF2B5EF4-FFF2-40B4-BE49-F238E27FC236}">
                <a16:creationId xmlns:a16="http://schemas.microsoft.com/office/drawing/2014/main" id="{8FC50591-C96E-1E23-850A-0AC259955BB4}"/>
              </a:ext>
            </a:extLst>
          </p:cNvPr>
          <p:cNvSpPr txBox="1"/>
          <p:nvPr/>
        </p:nvSpPr>
        <p:spPr>
          <a:xfrm>
            <a:off x="1144528" y="1641319"/>
            <a:ext cx="70850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pt-BR" sz="1600" i="1" dirty="0">
                <a:solidFill>
                  <a:schemeClr val="bg1"/>
                </a:solidFill>
                <a:latin typeface="Candara" panose="020E0502030303020204" pitchFamily="34" charset="0"/>
              </a:rPr>
              <a:t>Desenvolver material de apresentação e divulgação mostrando a plataforma e todas as vantagens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DA564D3-736B-D7F4-8041-6886E81426F2}"/>
              </a:ext>
            </a:extLst>
          </p:cNvPr>
          <p:cNvSpPr txBox="1"/>
          <p:nvPr/>
        </p:nvSpPr>
        <p:spPr>
          <a:xfrm>
            <a:off x="399966" y="753207"/>
            <a:ext cx="87153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dirty="0">
                <a:solidFill>
                  <a:schemeClr val="bg1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Desenvolver marketing</a:t>
            </a:r>
          </a:p>
        </p:txBody>
      </p:sp>
      <p:pic>
        <p:nvPicPr>
          <p:cNvPr id="1026" name="Picture 2" descr="223.900+ Megafone fotos de stock, imagens e fotos royalty-free - iStock">
            <a:extLst>
              <a:ext uri="{FF2B5EF4-FFF2-40B4-BE49-F238E27FC236}">
                <a16:creationId xmlns:a16="http://schemas.microsoft.com/office/drawing/2014/main" id="{3F461586-7978-27BE-9A60-DF95F222F6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170" b="89706" l="9804" r="89869">
                        <a14:foregroundMark x1="33660" y1="40196" x2="42484" y2="35458"/>
                        <a14:foregroundMark x1="45098" y1="33497" x2="50327" y2="31699"/>
                        <a14:foregroundMark x1="50327" y1="31699" x2="54085" y2="30229"/>
                        <a14:foregroundMark x1="52288" y1="29902" x2="46242" y2="32026"/>
                        <a14:foregroundMark x1="46242" y1="32026" x2="41503" y2="34314"/>
                        <a14:foregroundMark x1="44608" y1="32843" x2="52451" y2="27778"/>
                        <a14:foregroundMark x1="52778" y1="27451" x2="54575" y2="24837"/>
                        <a14:foregroundMark x1="54575" y1="24837" x2="57026" y2="21405"/>
                        <a14:foregroundMark x1="64542" y1="10131" x2="68791" y2="8333"/>
                        <a14:foregroundMark x1="77451" y1="39542" x2="77288" y2="36438"/>
                        <a14:foregroundMark x1="53595" y1="25980" x2="55719" y2="22712"/>
                        <a14:foregroundMark x1="42484" y1="33333" x2="35948" y2="38072"/>
                        <a14:foregroundMark x1="85948" y1="31699" x2="88235" y2="37582"/>
                        <a14:foregroundMark x1="88562" y1="45588" x2="89869" y2="516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8290" y="3360426"/>
            <a:ext cx="4094392" cy="4094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CBB0A473-96A6-6641-34CA-E7BB3AD0DADF}"/>
              </a:ext>
            </a:extLst>
          </p:cNvPr>
          <p:cNvSpPr txBox="1"/>
          <p:nvPr/>
        </p:nvSpPr>
        <p:spPr>
          <a:xfrm rot="2105712">
            <a:off x="605457" y="5300976"/>
            <a:ext cx="18576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rgbClr val="FF0000"/>
                </a:solidFill>
              </a:rPr>
              <a:t>BIG</a:t>
            </a:r>
            <a:r>
              <a:rPr lang="pt-BR" sz="1600" b="1" dirty="0"/>
              <a:t> AMERICAN</a:t>
            </a:r>
          </a:p>
        </p:txBody>
      </p:sp>
      <p:pic>
        <p:nvPicPr>
          <p:cNvPr id="1028" name="Picture 4" descr="Apresentação - ícones de pessoas grátis">
            <a:extLst>
              <a:ext uri="{FF2B5EF4-FFF2-40B4-BE49-F238E27FC236}">
                <a16:creationId xmlns:a16="http://schemas.microsoft.com/office/drawing/2014/main" id="{34F7A940-54BF-7BB1-4422-CEAED81D25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3" y="2386302"/>
            <a:ext cx="4471698" cy="4471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Página 2 | Fotos de Escudo png - Baixe fotos grátis de alta qualidade |  Freepik">
            <a:extLst>
              <a:ext uri="{FF2B5EF4-FFF2-40B4-BE49-F238E27FC236}">
                <a16:creationId xmlns:a16="http://schemas.microsoft.com/office/drawing/2014/main" id="{E1A9BDB9-6E50-A549-DCD8-C41DF00DF7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946" b="89946" l="10000" r="90270">
                        <a14:foregroundMark x1="10405" y1="37622" x2="10135" y2="30703"/>
                        <a14:foregroundMark x1="47973" y1="10919" x2="50946" y2="10162"/>
                        <a14:foregroundMark x1="38243" y1="14811" x2="33784" y2="15784"/>
                        <a14:foregroundMark x1="33514" y1="15892" x2="29595" y2="17081"/>
                        <a14:foregroundMark x1="29595" y1="17081" x2="25270" y2="17189"/>
                        <a14:foregroundMark x1="89324" y1="26162" x2="90270" y2="19784"/>
                        <a14:foregroundMark x1="25946" y1="17730" x2="23784" y2="17946"/>
                        <a14:foregroundMark x1="25405" y1="17622" x2="23649" y2="17189"/>
                      </a14:backgroundRemoval>
                    </a14:imgEffect>
                    <a14:imgEffect>
                      <a14:colorTemperature colorTemp="88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5564" y="-10226109"/>
            <a:ext cx="3386222" cy="4232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8" descr="Página 2 | Fotos de Escudo png - Baixe fotos grátis de alta qualidade |  Freepik">
            <a:extLst>
              <a:ext uri="{FF2B5EF4-FFF2-40B4-BE49-F238E27FC236}">
                <a16:creationId xmlns:a16="http://schemas.microsoft.com/office/drawing/2014/main" id="{377065B2-1165-F67F-C483-867D5BD575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946" b="89946" l="10000" r="90270">
                        <a14:foregroundMark x1="10405" y1="37622" x2="10135" y2="30703"/>
                        <a14:foregroundMark x1="47973" y1="10919" x2="50946" y2="10162"/>
                        <a14:foregroundMark x1="38243" y1="14811" x2="33784" y2="15784"/>
                        <a14:foregroundMark x1="33514" y1="15892" x2="29595" y2="17081"/>
                        <a14:foregroundMark x1="29595" y1="17081" x2="25270" y2="17189"/>
                        <a14:foregroundMark x1="89324" y1="26162" x2="90270" y2="19784"/>
                        <a14:foregroundMark x1="25946" y1="17730" x2="23784" y2="17946"/>
                        <a14:foregroundMark x1="25405" y1="17622" x2="23649" y2="17189"/>
                      </a14:backgroundRemoval>
                    </a14:imgEffect>
                    <a14:imgEffect>
                      <a14:colorTemperature colorTemp="88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2012" y="10339208"/>
            <a:ext cx="1606663" cy="2008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8" descr="Página 2 | Fotos de Escudo png - Baixe fotos grátis de alta qualidade |  Freepik">
            <a:extLst>
              <a:ext uri="{FF2B5EF4-FFF2-40B4-BE49-F238E27FC236}">
                <a16:creationId xmlns:a16="http://schemas.microsoft.com/office/drawing/2014/main" id="{25AFFC26-C0A9-7EE7-6F00-F51EB6B26A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946" b="89946" l="10000" r="90270">
                        <a14:foregroundMark x1="10405" y1="37622" x2="10135" y2="30703"/>
                        <a14:foregroundMark x1="47973" y1="10919" x2="50946" y2="10162"/>
                        <a14:foregroundMark x1="38243" y1="14811" x2="33784" y2="15784"/>
                        <a14:foregroundMark x1="33514" y1="15892" x2="29595" y2="17081"/>
                        <a14:foregroundMark x1="29595" y1="17081" x2="25270" y2="17189"/>
                        <a14:foregroundMark x1="89324" y1="26162" x2="90270" y2="19784"/>
                        <a14:foregroundMark x1="25946" y1="17730" x2="23784" y2="17946"/>
                        <a14:foregroundMark x1="25405" y1="17622" x2="23649" y2="17189"/>
                      </a14:backgroundRemoval>
                    </a14:imgEffect>
                    <a14:imgEffect>
                      <a14:colorTemperature colorTemp="88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7616" y="12745206"/>
            <a:ext cx="1606663" cy="2008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8" descr="Página 2 | Fotos de Escudo png - Baixe fotos grátis de alta qualidade |  Freepik">
            <a:extLst>
              <a:ext uri="{FF2B5EF4-FFF2-40B4-BE49-F238E27FC236}">
                <a16:creationId xmlns:a16="http://schemas.microsoft.com/office/drawing/2014/main" id="{D40B70C1-37C8-C44A-D134-7057089F92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946" b="89946" l="10000" r="90270">
                        <a14:foregroundMark x1="10405" y1="37622" x2="10135" y2="30703"/>
                        <a14:foregroundMark x1="47973" y1="10919" x2="50946" y2="10162"/>
                        <a14:foregroundMark x1="38243" y1="14811" x2="33784" y2="15784"/>
                        <a14:foregroundMark x1="33514" y1="15892" x2="29595" y2="17081"/>
                        <a14:foregroundMark x1="29595" y1="17081" x2="25270" y2="17189"/>
                        <a14:foregroundMark x1="89324" y1="26162" x2="90270" y2="19784"/>
                        <a14:foregroundMark x1="25946" y1="17730" x2="23784" y2="17946"/>
                        <a14:foregroundMark x1="25405" y1="17622" x2="23649" y2="17189"/>
                      </a14:backgroundRemoval>
                    </a14:imgEffect>
                    <a14:imgEffect>
                      <a14:colorTemperature colorTemp="88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584" y="9299521"/>
            <a:ext cx="1606663" cy="2008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!!1Picture 10" descr="Bugs Insect PNG Image Background">
            <a:extLst>
              <a:ext uri="{FF2B5EF4-FFF2-40B4-BE49-F238E27FC236}">
                <a16:creationId xmlns:a16="http://schemas.microsoft.com/office/drawing/2014/main" id="{50CB0C35-EE66-8DE7-AC11-AD11894673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1723" y="2549609"/>
            <a:ext cx="1513977" cy="1173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!!2Picture 10" descr="Bugs Insect PNG Image Background">
            <a:extLst>
              <a:ext uri="{FF2B5EF4-FFF2-40B4-BE49-F238E27FC236}">
                <a16:creationId xmlns:a16="http://schemas.microsoft.com/office/drawing/2014/main" id="{AB4921C5-5090-3809-F4E6-B9B95D86F6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2115" y="3487622"/>
            <a:ext cx="1213744" cy="941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!!3Picture 10" descr="Bugs Insect PNG Image Background">
            <a:extLst>
              <a:ext uri="{FF2B5EF4-FFF2-40B4-BE49-F238E27FC236}">
                <a16:creationId xmlns:a16="http://schemas.microsoft.com/office/drawing/2014/main" id="{93A0862D-3ED9-30A9-B0F6-1C0E8DD67B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48370" y="4051042"/>
            <a:ext cx="1541766" cy="1195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Gráfico 29">
            <a:extLst>
              <a:ext uri="{FF2B5EF4-FFF2-40B4-BE49-F238E27FC236}">
                <a16:creationId xmlns:a16="http://schemas.microsoft.com/office/drawing/2014/main" id="{E13EDC14-CBCE-34CC-9BD5-CF9B4C072C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V="1">
            <a:off x="4985245" y="5143976"/>
            <a:ext cx="56686" cy="45720"/>
          </a:xfrm>
          <a:prstGeom prst="rect">
            <a:avLst/>
          </a:prstGeom>
        </p:spPr>
      </p:pic>
      <p:pic>
        <p:nvPicPr>
          <p:cNvPr id="31" name="Imagem 30" descr="Brinquedo de lego&#10;&#10;O conteúdo gerado por IA pode estar incorreto.">
            <a:extLst>
              <a:ext uri="{FF2B5EF4-FFF2-40B4-BE49-F238E27FC236}">
                <a16:creationId xmlns:a16="http://schemas.microsoft.com/office/drawing/2014/main" id="{36318599-B0F0-025E-CAF4-9A06BC07E31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19297" y="-5993331"/>
            <a:ext cx="1696048" cy="1696048"/>
          </a:xfrm>
          <a:prstGeom prst="rect">
            <a:avLst/>
          </a:prstGeom>
        </p:spPr>
      </p:pic>
      <p:pic>
        <p:nvPicPr>
          <p:cNvPr id="32" name="Imagem 31" descr="Brinquedo de lego&#10;&#10;O conteúdo gerado por IA pode estar incorreto.">
            <a:extLst>
              <a:ext uri="{FF2B5EF4-FFF2-40B4-BE49-F238E27FC236}">
                <a16:creationId xmlns:a16="http://schemas.microsoft.com/office/drawing/2014/main" id="{32C726A0-86E5-20BF-7FAC-E0D9E63FE7C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6114" y="16587862"/>
            <a:ext cx="1114530" cy="1114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648552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652266-CF52-9880-56D5-438B3E89A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Esquina de uma rua&#10;&#10;O conteúdo gerado por IA pode estar incorreto.">
            <a:extLst>
              <a:ext uri="{FF2B5EF4-FFF2-40B4-BE49-F238E27FC236}">
                <a16:creationId xmlns:a16="http://schemas.microsoft.com/office/drawing/2014/main" id="{6732BA92-8C7A-DF59-FF96-099D427821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36384" y="-5638032"/>
            <a:ext cx="27411751" cy="15398955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F6D81EC2-6D97-580B-4216-BDC1390235C9}"/>
              </a:ext>
            </a:extLst>
          </p:cNvPr>
          <p:cNvSpPr/>
          <p:nvPr/>
        </p:nvSpPr>
        <p:spPr>
          <a:xfrm>
            <a:off x="-2" y="0"/>
            <a:ext cx="12207958" cy="6858000"/>
          </a:xfrm>
          <a:prstGeom prst="rect">
            <a:avLst/>
          </a:prstGeom>
          <a:gradFill>
            <a:gsLst>
              <a:gs pos="0">
                <a:srgbClr val="760000">
                  <a:alpha val="40000"/>
                </a:srgbClr>
              </a:gs>
              <a:gs pos="100000">
                <a:schemeClr val="tx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15" name="!!Agrupar 20">
            <a:extLst>
              <a:ext uri="{FF2B5EF4-FFF2-40B4-BE49-F238E27FC236}">
                <a16:creationId xmlns:a16="http://schemas.microsoft.com/office/drawing/2014/main" id="{81522B7C-35F3-2411-4462-D9F2F6A32E3B}"/>
              </a:ext>
            </a:extLst>
          </p:cNvPr>
          <p:cNvGrpSpPr/>
          <p:nvPr/>
        </p:nvGrpSpPr>
        <p:grpSpPr>
          <a:xfrm>
            <a:off x="0" y="2061446"/>
            <a:ext cx="12207956" cy="368298"/>
            <a:chOff x="0" y="2620909"/>
            <a:chExt cx="12207956" cy="368298"/>
          </a:xfrm>
        </p:grpSpPr>
        <p:cxnSp>
          <p:nvCxnSpPr>
            <p:cNvPr id="27" name="Conector reto 26">
              <a:extLst>
                <a:ext uri="{FF2B5EF4-FFF2-40B4-BE49-F238E27FC236}">
                  <a16:creationId xmlns:a16="http://schemas.microsoft.com/office/drawing/2014/main" id="{819868F8-118C-8FA2-3D21-9208E49B259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05058"/>
              <a:ext cx="12207956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!!Elipse 14pp">
              <a:extLst>
                <a:ext uri="{FF2B5EF4-FFF2-40B4-BE49-F238E27FC236}">
                  <a16:creationId xmlns:a16="http://schemas.microsoft.com/office/drawing/2014/main" id="{675968D2-9588-D799-ABE9-E4C5A4ED293F}"/>
                </a:ext>
              </a:extLst>
            </p:cNvPr>
            <p:cNvSpPr/>
            <p:nvPr/>
          </p:nvSpPr>
          <p:spPr>
            <a:xfrm>
              <a:off x="3597037" y="2620909"/>
              <a:ext cx="368298" cy="368298"/>
            </a:xfrm>
            <a:prstGeom prst="ellipse">
              <a:avLst/>
            </a:prstGeom>
            <a:gradFill>
              <a:gsLst>
                <a:gs pos="0">
                  <a:srgbClr val="FF0000">
                    <a:lumMod val="99000"/>
                    <a:lumOff val="1000"/>
                  </a:srgbClr>
                </a:gs>
                <a:gs pos="50000">
                  <a:srgbClr val="C00000"/>
                </a:gs>
                <a:gs pos="100000">
                  <a:srgbClr val="760000"/>
                </a:gs>
              </a:gsLst>
              <a:lin ang="5400000" scaled="0"/>
            </a:gra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2" name="Gráfico 1">
            <a:extLst>
              <a:ext uri="{FF2B5EF4-FFF2-40B4-BE49-F238E27FC236}">
                <a16:creationId xmlns:a16="http://schemas.microsoft.com/office/drawing/2014/main" id="{2DB8930F-FCE0-D905-2EA0-EAD08A083D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203565">
            <a:off x="9878637" y="4544637"/>
            <a:ext cx="4626725" cy="4626725"/>
          </a:xfrm>
          <a:prstGeom prst="rect">
            <a:avLst/>
          </a:prstGeom>
        </p:spPr>
      </p:pic>
      <p:sp>
        <p:nvSpPr>
          <p:cNvPr id="28" name="AutoShape 6" descr="Php Logo PNG Vector (EPS) Free Download">
            <a:extLst>
              <a:ext uri="{FF2B5EF4-FFF2-40B4-BE49-F238E27FC236}">
                <a16:creationId xmlns:a16="http://schemas.microsoft.com/office/drawing/2014/main" id="{B3438301-C707-5138-7ABE-991DEC6CEC0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322396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171AA3F0-A6CC-84DB-1EF1-C2E01D3A359E}"/>
              </a:ext>
            </a:extLst>
          </p:cNvPr>
          <p:cNvSpPr/>
          <p:nvPr/>
        </p:nvSpPr>
        <p:spPr>
          <a:xfrm>
            <a:off x="4184709" y="1972545"/>
            <a:ext cx="2031997" cy="546099"/>
          </a:xfrm>
          <a:prstGeom prst="roundRect">
            <a:avLst/>
          </a:prstGeom>
          <a:gradFill>
            <a:gsLst>
              <a:gs pos="0">
                <a:srgbClr val="FF0000"/>
              </a:gs>
              <a:gs pos="50000">
                <a:srgbClr val="C00000"/>
              </a:gs>
              <a:gs pos="100000">
                <a:srgbClr val="760000"/>
              </a:gs>
            </a:gsLst>
          </a:gra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09/02/2026</a:t>
            </a:r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488FB7C2-0BD8-F62B-AFF1-0E8FAFA73ED3}"/>
              </a:ext>
            </a:extLst>
          </p:cNvPr>
          <p:cNvGrpSpPr/>
          <p:nvPr/>
        </p:nvGrpSpPr>
        <p:grpSpPr>
          <a:xfrm>
            <a:off x="0" y="0"/>
            <a:ext cx="12207956" cy="830304"/>
            <a:chOff x="0" y="0"/>
            <a:chExt cx="12207956" cy="830304"/>
          </a:xfrm>
        </p:grpSpPr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20F1A30B-AE74-352D-9E28-03644725F739}"/>
                </a:ext>
              </a:extLst>
            </p:cNvPr>
            <p:cNvSpPr/>
            <p:nvPr/>
          </p:nvSpPr>
          <p:spPr>
            <a:xfrm>
              <a:off x="0" y="0"/>
              <a:ext cx="12207956" cy="830304"/>
            </a:xfrm>
            <a:prstGeom prst="rect">
              <a:avLst/>
            </a:pr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3" name="Gráfico 12">
              <a:extLst>
                <a:ext uri="{FF2B5EF4-FFF2-40B4-BE49-F238E27FC236}">
                  <a16:creationId xmlns:a16="http://schemas.microsoft.com/office/drawing/2014/main" id="{2FF67FDA-47AD-94D3-1148-67CA7E518A6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1180862" y="122418"/>
              <a:ext cx="877657" cy="707886"/>
            </a:xfrm>
            <a:prstGeom prst="rect">
              <a:avLst/>
            </a:prstGeom>
          </p:spPr>
        </p:pic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DAC3CA18-9821-EA4A-35BC-8A6F4CDB30E9}"/>
                </a:ext>
              </a:extLst>
            </p:cNvPr>
            <p:cNvSpPr txBox="1"/>
            <p:nvPr/>
          </p:nvSpPr>
          <p:spPr>
            <a:xfrm>
              <a:off x="8028675" y="291695"/>
              <a:ext cx="31362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solidFill>
                    <a:schemeClr val="bg1"/>
                  </a:solidFill>
                </a:rPr>
                <a:t>AGENDA E PLANEJAMENTO</a:t>
              </a:r>
            </a:p>
          </p:txBody>
        </p:sp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C58CCCDC-2913-97FA-C814-14D25D5FA322}"/>
                </a:ext>
              </a:extLst>
            </p:cNvPr>
            <p:cNvSpPr txBox="1"/>
            <p:nvPr/>
          </p:nvSpPr>
          <p:spPr>
            <a:xfrm>
              <a:off x="64093" y="252758"/>
              <a:ext cx="3504709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pt-BR" sz="2000" spc="600" dirty="0">
                  <a:solidFill>
                    <a:schemeClr val="bg1"/>
                  </a:solidFill>
                  <a:latin typeface="Candara" panose="020E0502030303020204" pitchFamily="34" charset="0"/>
                </a:rPr>
                <a:t>PROJETO ARANHA</a:t>
              </a:r>
            </a:p>
          </p:txBody>
        </p:sp>
      </p:grp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85861F3-0D91-9D1E-4277-85D7F69FD924}"/>
              </a:ext>
            </a:extLst>
          </p:cNvPr>
          <p:cNvSpPr txBox="1"/>
          <p:nvPr/>
        </p:nvSpPr>
        <p:spPr>
          <a:xfrm>
            <a:off x="734007" y="2703163"/>
            <a:ext cx="44667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pt-BR" sz="1600" i="1" dirty="0">
                <a:solidFill>
                  <a:schemeClr val="bg1"/>
                </a:solidFill>
                <a:latin typeface="Candara" panose="020E0502030303020204" pitchFamily="34" charset="0"/>
              </a:rPr>
              <a:t>Fazer melhorias na plataforma base e pequenas atualizações nas plataformas customizadas</a:t>
            </a:r>
          </a:p>
          <a:p>
            <a:pPr marL="342900" indent="-342900" algn="just">
              <a:buFont typeface="+mj-lt"/>
              <a:buAutoNum type="arabicPeriod"/>
            </a:pPr>
            <a:endParaRPr lang="pt-BR" sz="1600" i="1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pt-BR" sz="1600" i="1" dirty="0">
                <a:solidFill>
                  <a:schemeClr val="bg1"/>
                </a:solidFill>
                <a:latin typeface="Candara" panose="020E0502030303020204" pitchFamily="34" charset="0"/>
              </a:rPr>
              <a:t>Procurar bugs e conferencia de dados lidando com margens de erro e de segurança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C66CF40-1526-4129-0739-8B651DDDF850}"/>
              </a:ext>
            </a:extLst>
          </p:cNvPr>
          <p:cNvSpPr txBox="1"/>
          <p:nvPr/>
        </p:nvSpPr>
        <p:spPr>
          <a:xfrm>
            <a:off x="-4" y="860602"/>
            <a:ext cx="122079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dirty="0">
                <a:solidFill>
                  <a:schemeClr val="bg1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Melhorias e detecção de bugs</a:t>
            </a:r>
          </a:p>
        </p:txBody>
      </p:sp>
      <p:pic>
        <p:nvPicPr>
          <p:cNvPr id="1026" name="Picture 2" descr="223.900+ Megafone fotos de stock, imagens e fotos royalty-free - iStock">
            <a:extLst>
              <a:ext uri="{FF2B5EF4-FFF2-40B4-BE49-F238E27FC236}">
                <a16:creationId xmlns:a16="http://schemas.microsoft.com/office/drawing/2014/main" id="{395E7792-B452-21C7-43F3-88EFFF8A65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170" b="89706" l="9804" r="89869">
                        <a14:foregroundMark x1="33660" y1="40196" x2="42484" y2="35458"/>
                        <a14:foregroundMark x1="45098" y1="33497" x2="50327" y2="31699"/>
                        <a14:foregroundMark x1="50327" y1="31699" x2="54085" y2="30229"/>
                        <a14:foregroundMark x1="52288" y1="29902" x2="46242" y2="32026"/>
                        <a14:foregroundMark x1="46242" y1="32026" x2="41503" y2="34314"/>
                        <a14:foregroundMark x1="44608" y1="32843" x2="52451" y2="27778"/>
                        <a14:foregroundMark x1="52778" y1="27451" x2="54575" y2="24837"/>
                        <a14:foregroundMark x1="54575" y1="24837" x2="57026" y2="21405"/>
                        <a14:foregroundMark x1="64542" y1="10131" x2="68791" y2="8333"/>
                        <a14:foregroundMark x1="77451" y1="39542" x2="77288" y2="36438"/>
                        <a14:foregroundMark x1="53595" y1="25980" x2="55719" y2="22712"/>
                        <a14:foregroundMark x1="42484" y1="33333" x2="35948" y2="38072"/>
                        <a14:foregroundMark x1="85948" y1="31699" x2="88235" y2="37582"/>
                        <a14:foregroundMark x1="88562" y1="45588" x2="89869" y2="516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976382">
            <a:off x="-3356297" y="4452627"/>
            <a:ext cx="4094392" cy="4094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83E47A79-ECE0-A329-72C2-2AB859A99CA7}"/>
              </a:ext>
            </a:extLst>
          </p:cNvPr>
          <p:cNvSpPr txBox="1"/>
          <p:nvPr/>
        </p:nvSpPr>
        <p:spPr>
          <a:xfrm rot="19082094">
            <a:off x="-2212550" y="6393177"/>
            <a:ext cx="18576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rgbClr val="FF0000"/>
                </a:solidFill>
              </a:rPr>
              <a:t>BIG</a:t>
            </a:r>
            <a:r>
              <a:rPr lang="pt-BR" sz="1600" b="1" dirty="0"/>
              <a:t> AMERICAN</a:t>
            </a:r>
          </a:p>
        </p:txBody>
      </p:sp>
      <p:pic>
        <p:nvPicPr>
          <p:cNvPr id="1028" name="Picture 4" descr="Apresentação - ícones de pessoas grátis">
            <a:extLst>
              <a:ext uri="{FF2B5EF4-FFF2-40B4-BE49-F238E27FC236}">
                <a16:creationId xmlns:a16="http://schemas.microsoft.com/office/drawing/2014/main" id="{CED1D523-3A06-EDEB-4359-F6BEDD4E54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3" y="6958339"/>
            <a:ext cx="4471698" cy="4471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Página 2 | Fotos de Escudo png - Baixe fotos grátis de alta qualidade |  Freepik">
            <a:extLst>
              <a:ext uri="{FF2B5EF4-FFF2-40B4-BE49-F238E27FC236}">
                <a16:creationId xmlns:a16="http://schemas.microsoft.com/office/drawing/2014/main" id="{E961E37C-8B9E-2F00-7594-4B4E127418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946" b="89946" l="10000" r="90270">
                        <a14:foregroundMark x1="10405" y1="37622" x2="10135" y2="30703"/>
                        <a14:foregroundMark x1="47973" y1="10919" x2="50946" y2="10162"/>
                        <a14:foregroundMark x1="38243" y1="14811" x2="33784" y2="15784"/>
                        <a14:foregroundMark x1="33514" y1="15892" x2="29595" y2="17081"/>
                        <a14:foregroundMark x1="29595" y1="17081" x2="25270" y2="17189"/>
                        <a14:foregroundMark x1="89324" y1="26162" x2="90270" y2="19784"/>
                        <a14:foregroundMark x1="25946" y1="17730" x2="23784" y2="17946"/>
                        <a14:foregroundMark x1="25405" y1="17622" x2="23649" y2="17189"/>
                      </a14:backgroundRemoval>
                    </a14:imgEffect>
                    <a14:imgEffect>
                      <a14:colorTemperature colorTemp="88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5564" y="2235558"/>
            <a:ext cx="3386222" cy="4232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Página 2 | Fotos de Escudo png - Baixe fotos grátis de alta qualidade |  Freepik">
            <a:extLst>
              <a:ext uri="{FF2B5EF4-FFF2-40B4-BE49-F238E27FC236}">
                <a16:creationId xmlns:a16="http://schemas.microsoft.com/office/drawing/2014/main" id="{BEDB9594-DF0A-2C33-C34F-300FEBB7C3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946" b="89946" l="10000" r="90270">
                        <a14:foregroundMark x1="10405" y1="37622" x2="10135" y2="30703"/>
                        <a14:foregroundMark x1="47973" y1="10919" x2="50946" y2="10162"/>
                        <a14:foregroundMark x1="38243" y1="14811" x2="33784" y2="15784"/>
                        <a14:foregroundMark x1="33514" y1="15892" x2="29595" y2="17081"/>
                        <a14:foregroundMark x1="29595" y1="17081" x2="25270" y2="17189"/>
                        <a14:foregroundMark x1="89324" y1="26162" x2="90270" y2="19784"/>
                        <a14:foregroundMark x1="25946" y1="17730" x2="23784" y2="17946"/>
                        <a14:foregroundMark x1="25405" y1="17622" x2="23649" y2="17189"/>
                      </a14:backgroundRemoval>
                    </a14:imgEffect>
                    <a14:imgEffect>
                      <a14:colorTemperature colorTemp="88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2012" y="4285060"/>
            <a:ext cx="1606663" cy="2008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Página 2 | Fotos de Escudo png - Baixe fotos grátis de alta qualidade |  Freepik">
            <a:extLst>
              <a:ext uri="{FF2B5EF4-FFF2-40B4-BE49-F238E27FC236}">
                <a16:creationId xmlns:a16="http://schemas.microsoft.com/office/drawing/2014/main" id="{0EEA50DA-0B9E-08C4-835D-6691EB08EC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946" b="89946" l="10000" r="90270">
                        <a14:foregroundMark x1="10405" y1="37622" x2="10135" y2="30703"/>
                        <a14:foregroundMark x1="47973" y1="10919" x2="50946" y2="10162"/>
                        <a14:foregroundMark x1="38243" y1="14811" x2="33784" y2="15784"/>
                        <a14:foregroundMark x1="33514" y1="15892" x2="29595" y2="17081"/>
                        <a14:foregroundMark x1="29595" y1="17081" x2="25270" y2="17189"/>
                        <a14:foregroundMark x1="89324" y1="26162" x2="90270" y2="19784"/>
                        <a14:foregroundMark x1="25946" y1="17730" x2="23784" y2="17946"/>
                        <a14:foregroundMark x1="25405" y1="17622" x2="23649" y2="17189"/>
                      </a14:backgroundRemoval>
                    </a14:imgEffect>
                    <a14:imgEffect>
                      <a14:colorTemperature colorTemp="88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7616" y="4285060"/>
            <a:ext cx="1606663" cy="2008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Página 2 | Fotos de Escudo png - Baixe fotos grátis de alta qualidade |  Freepik">
            <a:extLst>
              <a:ext uri="{FF2B5EF4-FFF2-40B4-BE49-F238E27FC236}">
                <a16:creationId xmlns:a16="http://schemas.microsoft.com/office/drawing/2014/main" id="{564D05C6-607A-4EB9-F428-9EF31EB92A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946" b="89946" l="10000" r="90270">
                        <a14:foregroundMark x1="10405" y1="37622" x2="10135" y2="30703"/>
                        <a14:foregroundMark x1="47973" y1="10919" x2="50946" y2="10162"/>
                        <a14:foregroundMark x1="38243" y1="14811" x2="33784" y2="15784"/>
                        <a14:foregroundMark x1="33514" y1="15892" x2="29595" y2="17081"/>
                        <a14:foregroundMark x1="29595" y1="17081" x2="25270" y2="17189"/>
                        <a14:foregroundMark x1="89324" y1="26162" x2="90270" y2="19784"/>
                        <a14:foregroundMark x1="25946" y1="17730" x2="23784" y2="17946"/>
                        <a14:foregroundMark x1="25405" y1="17622" x2="23649" y2="17189"/>
                      </a14:backgroundRemoval>
                    </a14:imgEffect>
                    <a14:imgEffect>
                      <a14:colorTemperature colorTemp="88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584" y="4732356"/>
            <a:ext cx="1606663" cy="2008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!!1Picture 10" descr="Bugs Insect PNG Image Background">
            <a:extLst>
              <a:ext uri="{FF2B5EF4-FFF2-40B4-BE49-F238E27FC236}">
                <a16:creationId xmlns:a16="http://schemas.microsoft.com/office/drawing/2014/main" id="{BF8BAE57-6D08-549D-EA02-EFF27EDA5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0644" y="2549609"/>
            <a:ext cx="1513977" cy="1173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!!2Picture 10" descr="Bugs Insect PNG Image Background">
            <a:extLst>
              <a:ext uri="{FF2B5EF4-FFF2-40B4-BE49-F238E27FC236}">
                <a16:creationId xmlns:a16="http://schemas.microsoft.com/office/drawing/2014/main" id="{6CD1CD0D-245B-4D45-1454-E97FD6F1C8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4875" y="3487622"/>
            <a:ext cx="1213744" cy="941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!!3Picture 10" descr="Bugs Insect PNG Image Background">
            <a:extLst>
              <a:ext uri="{FF2B5EF4-FFF2-40B4-BE49-F238E27FC236}">
                <a16:creationId xmlns:a16="http://schemas.microsoft.com/office/drawing/2014/main" id="{EA4EB932-22EF-BB6D-62B1-2ECD9DC647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8200" y="4051042"/>
            <a:ext cx="1541766" cy="1195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Gráfico 21">
            <a:extLst>
              <a:ext uri="{FF2B5EF4-FFF2-40B4-BE49-F238E27FC236}">
                <a16:creationId xmlns:a16="http://schemas.microsoft.com/office/drawing/2014/main" id="{86209686-C66F-6921-887C-94984BF2A2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515004" y="3958133"/>
            <a:ext cx="2997168" cy="2417406"/>
          </a:xfrm>
          <a:prstGeom prst="rect">
            <a:avLst/>
          </a:prstGeom>
        </p:spPr>
      </p:pic>
      <p:pic>
        <p:nvPicPr>
          <p:cNvPr id="23" name="Imagem 22" descr="Brinquedo de lego&#10;&#10;O conteúdo gerado por IA pode estar incorreto.">
            <a:extLst>
              <a:ext uri="{FF2B5EF4-FFF2-40B4-BE49-F238E27FC236}">
                <a16:creationId xmlns:a16="http://schemas.microsoft.com/office/drawing/2014/main" id="{45A2A19C-5979-9D09-2288-49915982B84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03" y="4484169"/>
            <a:ext cx="1696048" cy="1696048"/>
          </a:xfrm>
          <a:prstGeom prst="rect">
            <a:avLst/>
          </a:prstGeom>
        </p:spPr>
      </p:pic>
      <p:pic>
        <p:nvPicPr>
          <p:cNvPr id="24" name="Imagem 23" descr="Brinquedo de lego&#10;&#10;O conteúdo gerado por IA pode estar incorreto.">
            <a:extLst>
              <a:ext uri="{FF2B5EF4-FFF2-40B4-BE49-F238E27FC236}">
                <a16:creationId xmlns:a16="http://schemas.microsoft.com/office/drawing/2014/main" id="{226068A2-DE9E-EC84-EF29-9F217E75361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5914" y="5081662"/>
            <a:ext cx="1114530" cy="1114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44379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62569-AA1B-E503-F060-EEAF19D1F6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Esquina de uma rua&#10;&#10;O conteúdo gerado por IA pode estar incorreto.">
            <a:extLst>
              <a:ext uri="{FF2B5EF4-FFF2-40B4-BE49-F238E27FC236}">
                <a16:creationId xmlns:a16="http://schemas.microsoft.com/office/drawing/2014/main" id="{4B3E8716-5D56-EB4E-02D5-5D62342EF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81500" y="-800849"/>
            <a:ext cx="19699367" cy="1106641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56F4BCE8-F844-6C18-42B9-AF8CBAED10BF}"/>
              </a:ext>
            </a:extLst>
          </p:cNvPr>
          <p:cNvSpPr/>
          <p:nvPr/>
        </p:nvSpPr>
        <p:spPr>
          <a:xfrm>
            <a:off x="-2" y="0"/>
            <a:ext cx="12207958" cy="6858000"/>
          </a:xfrm>
          <a:prstGeom prst="rect">
            <a:avLst/>
          </a:prstGeom>
          <a:gradFill>
            <a:gsLst>
              <a:gs pos="0">
                <a:srgbClr val="760000">
                  <a:alpha val="40000"/>
                </a:srgbClr>
              </a:gs>
              <a:gs pos="100000">
                <a:schemeClr val="tx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15" name="!!Agrupar 20">
            <a:extLst>
              <a:ext uri="{FF2B5EF4-FFF2-40B4-BE49-F238E27FC236}">
                <a16:creationId xmlns:a16="http://schemas.microsoft.com/office/drawing/2014/main" id="{82553F35-6D2E-57A2-E76C-80E868FFDDFD}"/>
              </a:ext>
            </a:extLst>
          </p:cNvPr>
          <p:cNvGrpSpPr/>
          <p:nvPr/>
        </p:nvGrpSpPr>
        <p:grpSpPr>
          <a:xfrm>
            <a:off x="0" y="2061446"/>
            <a:ext cx="12207956" cy="368298"/>
            <a:chOff x="0" y="2620909"/>
            <a:chExt cx="12207956" cy="368298"/>
          </a:xfrm>
        </p:grpSpPr>
        <p:cxnSp>
          <p:nvCxnSpPr>
            <p:cNvPr id="27" name="Conector reto 26">
              <a:extLst>
                <a:ext uri="{FF2B5EF4-FFF2-40B4-BE49-F238E27FC236}">
                  <a16:creationId xmlns:a16="http://schemas.microsoft.com/office/drawing/2014/main" id="{0E18A456-C151-06AF-349E-41634DCB08F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05058"/>
              <a:ext cx="12207956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!!Elipse 14pp">
              <a:extLst>
                <a:ext uri="{FF2B5EF4-FFF2-40B4-BE49-F238E27FC236}">
                  <a16:creationId xmlns:a16="http://schemas.microsoft.com/office/drawing/2014/main" id="{E399F095-59B7-6CE2-4A64-548BEF444A25}"/>
                </a:ext>
              </a:extLst>
            </p:cNvPr>
            <p:cNvSpPr/>
            <p:nvPr/>
          </p:nvSpPr>
          <p:spPr>
            <a:xfrm>
              <a:off x="3597037" y="2620909"/>
              <a:ext cx="368298" cy="368298"/>
            </a:xfrm>
            <a:prstGeom prst="ellipse">
              <a:avLst/>
            </a:prstGeom>
            <a:gradFill>
              <a:gsLst>
                <a:gs pos="0">
                  <a:srgbClr val="FF0000">
                    <a:lumMod val="99000"/>
                    <a:lumOff val="1000"/>
                  </a:srgbClr>
                </a:gs>
                <a:gs pos="50000">
                  <a:srgbClr val="C00000"/>
                </a:gs>
                <a:gs pos="100000">
                  <a:srgbClr val="760000"/>
                </a:gs>
              </a:gsLst>
              <a:lin ang="5400000" scaled="0"/>
            </a:gra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2" name="Gráfico 1">
            <a:extLst>
              <a:ext uri="{FF2B5EF4-FFF2-40B4-BE49-F238E27FC236}">
                <a16:creationId xmlns:a16="http://schemas.microsoft.com/office/drawing/2014/main" id="{D4ABA0ED-BFA2-3253-D8D9-ABE8994F4F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7822361">
            <a:off x="9878637" y="4544637"/>
            <a:ext cx="4626725" cy="4626725"/>
          </a:xfrm>
          <a:prstGeom prst="rect">
            <a:avLst/>
          </a:prstGeom>
        </p:spPr>
      </p:pic>
      <p:sp>
        <p:nvSpPr>
          <p:cNvPr id="28" name="AutoShape 6" descr="Php Logo PNG Vector (EPS) Free Download">
            <a:extLst>
              <a:ext uri="{FF2B5EF4-FFF2-40B4-BE49-F238E27FC236}">
                <a16:creationId xmlns:a16="http://schemas.microsoft.com/office/drawing/2014/main" id="{9F1CFA65-6AD5-3C33-93FD-6E2815B2976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322396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F5D77ADE-55AA-95AC-E01E-528104167AA8}"/>
              </a:ext>
            </a:extLst>
          </p:cNvPr>
          <p:cNvSpPr/>
          <p:nvPr/>
        </p:nvSpPr>
        <p:spPr>
          <a:xfrm>
            <a:off x="4184709" y="1972545"/>
            <a:ext cx="2031997" cy="546099"/>
          </a:xfrm>
          <a:prstGeom prst="roundRect">
            <a:avLst/>
          </a:prstGeom>
          <a:gradFill>
            <a:gsLst>
              <a:gs pos="0">
                <a:srgbClr val="FF0000"/>
              </a:gs>
              <a:gs pos="50000">
                <a:srgbClr val="C00000"/>
              </a:gs>
              <a:gs pos="100000">
                <a:srgbClr val="760000"/>
              </a:gs>
            </a:gsLst>
          </a:gra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13/02/2026</a:t>
            </a:r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10830039-5CD3-A752-0A7C-541D38F8212B}"/>
              </a:ext>
            </a:extLst>
          </p:cNvPr>
          <p:cNvGrpSpPr/>
          <p:nvPr/>
        </p:nvGrpSpPr>
        <p:grpSpPr>
          <a:xfrm>
            <a:off x="0" y="0"/>
            <a:ext cx="12207956" cy="830304"/>
            <a:chOff x="0" y="0"/>
            <a:chExt cx="12207956" cy="830304"/>
          </a:xfrm>
        </p:grpSpPr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FCE9DB69-7B4B-4567-5404-5A8F528B326F}"/>
                </a:ext>
              </a:extLst>
            </p:cNvPr>
            <p:cNvSpPr/>
            <p:nvPr/>
          </p:nvSpPr>
          <p:spPr>
            <a:xfrm>
              <a:off x="0" y="0"/>
              <a:ext cx="12207956" cy="830304"/>
            </a:xfrm>
            <a:prstGeom prst="rect">
              <a:avLst/>
            </a:pr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3" name="Gráfico 12">
              <a:extLst>
                <a:ext uri="{FF2B5EF4-FFF2-40B4-BE49-F238E27FC236}">
                  <a16:creationId xmlns:a16="http://schemas.microsoft.com/office/drawing/2014/main" id="{7963E7F8-0DE5-65EE-826E-08316B3AC2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1180862" y="122418"/>
              <a:ext cx="877657" cy="707886"/>
            </a:xfrm>
            <a:prstGeom prst="rect">
              <a:avLst/>
            </a:prstGeom>
          </p:spPr>
        </p:pic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B54B60B2-7F35-BFB2-03DB-46BB9AAFD972}"/>
                </a:ext>
              </a:extLst>
            </p:cNvPr>
            <p:cNvSpPr txBox="1"/>
            <p:nvPr/>
          </p:nvSpPr>
          <p:spPr>
            <a:xfrm>
              <a:off x="8028675" y="291695"/>
              <a:ext cx="31362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solidFill>
                    <a:schemeClr val="bg1"/>
                  </a:solidFill>
                </a:rPr>
                <a:t>AGENDA E PLANEJAMENTO</a:t>
              </a:r>
            </a:p>
          </p:txBody>
        </p:sp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46E44273-99DC-7C44-7E8C-2A755FD0C437}"/>
                </a:ext>
              </a:extLst>
            </p:cNvPr>
            <p:cNvSpPr txBox="1"/>
            <p:nvPr/>
          </p:nvSpPr>
          <p:spPr>
            <a:xfrm>
              <a:off x="64093" y="252758"/>
              <a:ext cx="3504709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pt-BR" sz="2000" spc="600" dirty="0">
                  <a:solidFill>
                    <a:schemeClr val="bg1"/>
                  </a:solidFill>
                  <a:latin typeface="Candara" panose="020E0502030303020204" pitchFamily="34" charset="0"/>
                </a:rPr>
                <a:t>PROJETO ARANHA</a:t>
              </a:r>
            </a:p>
          </p:txBody>
        </p:sp>
      </p:grp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6F92FC2-1C92-0E0C-FF5B-BDE75F5D612F}"/>
              </a:ext>
            </a:extLst>
          </p:cNvPr>
          <p:cNvSpPr txBox="1"/>
          <p:nvPr/>
        </p:nvSpPr>
        <p:spPr>
          <a:xfrm>
            <a:off x="734006" y="2703163"/>
            <a:ext cx="56015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pt-BR" sz="1600" i="1" dirty="0">
                <a:solidFill>
                  <a:schemeClr val="bg1"/>
                </a:solidFill>
                <a:latin typeface="Candara" panose="020E0502030303020204" pitchFamily="34" charset="0"/>
              </a:rPr>
              <a:t>Aniversario de Edvan (garoto de programa da BIG American)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8E988AE-F917-7784-28B1-4B6FD616F065}"/>
              </a:ext>
            </a:extLst>
          </p:cNvPr>
          <p:cNvSpPr txBox="1"/>
          <p:nvPr/>
        </p:nvSpPr>
        <p:spPr>
          <a:xfrm>
            <a:off x="-4" y="779577"/>
            <a:ext cx="122079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dirty="0">
                <a:solidFill>
                  <a:schemeClr val="bg1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MEU ANIVERSARIO </a:t>
            </a:r>
            <a:r>
              <a:rPr lang="pt-BR" sz="6600" dirty="0">
                <a:solidFill>
                  <a:schemeClr val="bg1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♥</a:t>
            </a:r>
            <a:endParaRPr lang="pt-BR" sz="5400" dirty="0">
              <a:solidFill>
                <a:schemeClr val="bg1"/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pic>
        <p:nvPicPr>
          <p:cNvPr id="2056" name="Picture 8" descr="Página 2 | Fotos de Escudo png - Baixe fotos grátis de alta qualidade |  Freepik">
            <a:extLst>
              <a:ext uri="{FF2B5EF4-FFF2-40B4-BE49-F238E27FC236}">
                <a16:creationId xmlns:a16="http://schemas.microsoft.com/office/drawing/2014/main" id="{A19CE049-1639-A5E9-1E64-4117642FCE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946" b="89946" l="10000" r="90270">
                        <a14:foregroundMark x1="10405" y1="37622" x2="10135" y2="30703"/>
                        <a14:foregroundMark x1="47973" y1="10919" x2="50946" y2="10162"/>
                        <a14:foregroundMark x1="38243" y1="14811" x2="33784" y2="15784"/>
                        <a14:foregroundMark x1="33514" y1="15892" x2="29595" y2="17081"/>
                        <a14:foregroundMark x1="29595" y1="17081" x2="25270" y2="17189"/>
                        <a14:foregroundMark x1="89324" y1="26162" x2="90270" y2="19784"/>
                        <a14:foregroundMark x1="25946" y1="17730" x2="23784" y2="17946"/>
                        <a14:foregroundMark x1="25405" y1="17622" x2="23649" y2="17189"/>
                      </a14:backgroundRemoval>
                    </a14:imgEffect>
                    <a14:imgEffect>
                      <a14:colorTemperature colorTemp="88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5564" y="2235558"/>
            <a:ext cx="3386222" cy="4232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Página 2 | Fotos de Escudo png - Baixe fotos grátis de alta qualidade |  Freepik">
            <a:extLst>
              <a:ext uri="{FF2B5EF4-FFF2-40B4-BE49-F238E27FC236}">
                <a16:creationId xmlns:a16="http://schemas.microsoft.com/office/drawing/2014/main" id="{21CDAE87-0FD3-7C47-2A4B-BD6CF807F8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946" b="89946" l="10000" r="90270">
                        <a14:foregroundMark x1="10405" y1="37622" x2="10135" y2="30703"/>
                        <a14:foregroundMark x1="47973" y1="10919" x2="50946" y2="10162"/>
                        <a14:foregroundMark x1="38243" y1="14811" x2="33784" y2="15784"/>
                        <a14:foregroundMark x1="33514" y1="15892" x2="29595" y2="17081"/>
                        <a14:foregroundMark x1="29595" y1="17081" x2="25270" y2="17189"/>
                        <a14:foregroundMark x1="89324" y1="26162" x2="90270" y2="19784"/>
                        <a14:foregroundMark x1="25946" y1="17730" x2="23784" y2="17946"/>
                        <a14:foregroundMark x1="25405" y1="17622" x2="23649" y2="17189"/>
                      </a14:backgroundRemoval>
                    </a14:imgEffect>
                    <a14:imgEffect>
                      <a14:colorTemperature colorTemp="88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2012" y="4285060"/>
            <a:ext cx="1606663" cy="2008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Página 2 | Fotos de Escudo png - Baixe fotos grátis de alta qualidade |  Freepik">
            <a:extLst>
              <a:ext uri="{FF2B5EF4-FFF2-40B4-BE49-F238E27FC236}">
                <a16:creationId xmlns:a16="http://schemas.microsoft.com/office/drawing/2014/main" id="{6214FC17-23AA-1968-94DF-9614B5EED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946" b="89946" l="10000" r="90270">
                        <a14:foregroundMark x1="10405" y1="37622" x2="10135" y2="30703"/>
                        <a14:foregroundMark x1="47973" y1="10919" x2="50946" y2="10162"/>
                        <a14:foregroundMark x1="38243" y1="14811" x2="33784" y2="15784"/>
                        <a14:foregroundMark x1="33514" y1="15892" x2="29595" y2="17081"/>
                        <a14:foregroundMark x1="29595" y1="17081" x2="25270" y2="17189"/>
                        <a14:foregroundMark x1="89324" y1="26162" x2="90270" y2="19784"/>
                        <a14:foregroundMark x1="25946" y1="17730" x2="23784" y2="17946"/>
                        <a14:foregroundMark x1="25405" y1="17622" x2="23649" y2="17189"/>
                      </a14:backgroundRemoval>
                    </a14:imgEffect>
                    <a14:imgEffect>
                      <a14:colorTemperature colorTemp="88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7616" y="4285060"/>
            <a:ext cx="1606663" cy="2008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!!1Picture 10" descr="Bugs Insect PNG Image Background">
            <a:extLst>
              <a:ext uri="{FF2B5EF4-FFF2-40B4-BE49-F238E27FC236}">
                <a16:creationId xmlns:a16="http://schemas.microsoft.com/office/drawing/2014/main" id="{CFC57084-87AE-65BE-3BC5-B8EE967630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86279">
            <a:off x="9840644" y="2549609"/>
            <a:ext cx="1513977" cy="1173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!!2Picture 10" descr="Bugs Insect PNG Image Background">
            <a:extLst>
              <a:ext uri="{FF2B5EF4-FFF2-40B4-BE49-F238E27FC236}">
                <a16:creationId xmlns:a16="http://schemas.microsoft.com/office/drawing/2014/main" id="{E2B1F844-F7CF-868F-B0EC-302E9C4118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80822">
            <a:off x="9550266" y="3958133"/>
            <a:ext cx="1213744" cy="941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!!3Picture 10" descr="Bugs Insect PNG Image Background">
            <a:extLst>
              <a:ext uri="{FF2B5EF4-FFF2-40B4-BE49-F238E27FC236}">
                <a16:creationId xmlns:a16="http://schemas.microsoft.com/office/drawing/2014/main" id="{C9486ABC-BAE1-CF79-74F5-96C461F040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584" y="5283034"/>
            <a:ext cx="1541766" cy="1195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Gráfico 21">
            <a:extLst>
              <a:ext uri="{FF2B5EF4-FFF2-40B4-BE49-F238E27FC236}">
                <a16:creationId xmlns:a16="http://schemas.microsoft.com/office/drawing/2014/main" id="{2159621D-5CCB-FB8A-937A-E4B60AADB3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515004" y="3958133"/>
            <a:ext cx="2997168" cy="2417406"/>
          </a:xfrm>
          <a:prstGeom prst="rect">
            <a:avLst/>
          </a:prstGeom>
        </p:spPr>
      </p:pic>
      <p:pic>
        <p:nvPicPr>
          <p:cNvPr id="23" name="Imagem 22" descr="Brinquedo de lego&#10;&#10;O conteúdo gerado por IA pode estar incorreto.">
            <a:extLst>
              <a:ext uri="{FF2B5EF4-FFF2-40B4-BE49-F238E27FC236}">
                <a16:creationId xmlns:a16="http://schemas.microsoft.com/office/drawing/2014/main" id="{A730E735-393C-9677-62D7-4DB599B3BB0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03" y="4484169"/>
            <a:ext cx="1696048" cy="1696048"/>
          </a:xfrm>
          <a:prstGeom prst="rect">
            <a:avLst/>
          </a:prstGeom>
        </p:spPr>
      </p:pic>
      <p:pic>
        <p:nvPicPr>
          <p:cNvPr id="24" name="Imagem 23" descr="Brinquedo de lego&#10;&#10;O conteúdo gerado por IA pode estar incorreto.">
            <a:extLst>
              <a:ext uri="{FF2B5EF4-FFF2-40B4-BE49-F238E27FC236}">
                <a16:creationId xmlns:a16="http://schemas.microsoft.com/office/drawing/2014/main" id="{EAC03739-AF6C-9881-32BC-E866E092C17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5914" y="5081662"/>
            <a:ext cx="1114530" cy="1114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74456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12F78-1B18-E142-3E89-183EC04F5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Esquina de uma rua&#10;&#10;O conteúdo gerado por IA pode estar incorreto.">
            <a:extLst>
              <a:ext uri="{FF2B5EF4-FFF2-40B4-BE49-F238E27FC236}">
                <a16:creationId xmlns:a16="http://schemas.microsoft.com/office/drawing/2014/main" id="{0E2F86C5-CCA3-3B67-E44A-AB29C056D2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09900" y="-2834832"/>
            <a:ext cx="19699367" cy="1106641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6CDD747-E9FB-E44D-9B96-857C51B033EA}"/>
              </a:ext>
            </a:extLst>
          </p:cNvPr>
          <p:cNvSpPr/>
          <p:nvPr/>
        </p:nvSpPr>
        <p:spPr>
          <a:xfrm>
            <a:off x="-2" y="0"/>
            <a:ext cx="12207958" cy="6858000"/>
          </a:xfrm>
          <a:prstGeom prst="rect">
            <a:avLst/>
          </a:prstGeom>
          <a:gradFill>
            <a:gsLst>
              <a:gs pos="0">
                <a:srgbClr val="760000">
                  <a:alpha val="40000"/>
                </a:srgbClr>
              </a:gs>
              <a:gs pos="100000">
                <a:schemeClr val="tx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15" name="!!Agrupar 20">
            <a:extLst>
              <a:ext uri="{FF2B5EF4-FFF2-40B4-BE49-F238E27FC236}">
                <a16:creationId xmlns:a16="http://schemas.microsoft.com/office/drawing/2014/main" id="{A72D7FC9-3B97-438E-AAAF-1D773EEC510C}"/>
              </a:ext>
            </a:extLst>
          </p:cNvPr>
          <p:cNvGrpSpPr/>
          <p:nvPr/>
        </p:nvGrpSpPr>
        <p:grpSpPr>
          <a:xfrm>
            <a:off x="0" y="2061446"/>
            <a:ext cx="12207956" cy="368298"/>
            <a:chOff x="0" y="2620909"/>
            <a:chExt cx="12207956" cy="368298"/>
          </a:xfrm>
        </p:grpSpPr>
        <p:cxnSp>
          <p:nvCxnSpPr>
            <p:cNvPr id="27" name="Conector reto 26">
              <a:extLst>
                <a:ext uri="{FF2B5EF4-FFF2-40B4-BE49-F238E27FC236}">
                  <a16:creationId xmlns:a16="http://schemas.microsoft.com/office/drawing/2014/main" id="{A4377BA9-5ECB-D073-8EEB-B631FF28C02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05058"/>
              <a:ext cx="12207956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!!Elipse 14pp">
              <a:extLst>
                <a:ext uri="{FF2B5EF4-FFF2-40B4-BE49-F238E27FC236}">
                  <a16:creationId xmlns:a16="http://schemas.microsoft.com/office/drawing/2014/main" id="{1F7E5DC0-49CA-DD43-DE5B-DC6B8E418CEF}"/>
                </a:ext>
              </a:extLst>
            </p:cNvPr>
            <p:cNvSpPr/>
            <p:nvPr/>
          </p:nvSpPr>
          <p:spPr>
            <a:xfrm>
              <a:off x="3597037" y="2620909"/>
              <a:ext cx="368298" cy="368298"/>
            </a:xfrm>
            <a:prstGeom prst="ellipse">
              <a:avLst/>
            </a:prstGeom>
            <a:gradFill>
              <a:gsLst>
                <a:gs pos="0">
                  <a:srgbClr val="FF0000">
                    <a:lumMod val="99000"/>
                    <a:lumOff val="1000"/>
                  </a:srgbClr>
                </a:gs>
                <a:gs pos="50000">
                  <a:srgbClr val="C00000"/>
                </a:gs>
                <a:gs pos="100000">
                  <a:srgbClr val="760000"/>
                </a:gs>
              </a:gsLst>
              <a:lin ang="5400000" scaled="0"/>
            </a:gra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2" name="Gráfico 1">
            <a:extLst>
              <a:ext uri="{FF2B5EF4-FFF2-40B4-BE49-F238E27FC236}">
                <a16:creationId xmlns:a16="http://schemas.microsoft.com/office/drawing/2014/main" id="{B1D34ABD-B2F1-2BD6-D1FF-C6997C3BF4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5565971">
            <a:off x="9878637" y="4544637"/>
            <a:ext cx="4626725" cy="4626725"/>
          </a:xfrm>
          <a:prstGeom prst="rect">
            <a:avLst/>
          </a:prstGeom>
        </p:spPr>
      </p:pic>
      <p:sp>
        <p:nvSpPr>
          <p:cNvPr id="28" name="AutoShape 6" descr="Php Logo PNG Vector (EPS) Free Download">
            <a:extLst>
              <a:ext uri="{FF2B5EF4-FFF2-40B4-BE49-F238E27FC236}">
                <a16:creationId xmlns:a16="http://schemas.microsoft.com/office/drawing/2014/main" id="{704846A4-E93D-8DEA-40F9-B7D2AEA6CF0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322396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8DC195A0-2BDC-8404-54B3-AF33490EF8EC}"/>
              </a:ext>
            </a:extLst>
          </p:cNvPr>
          <p:cNvSpPr/>
          <p:nvPr/>
        </p:nvSpPr>
        <p:spPr>
          <a:xfrm>
            <a:off x="4184709" y="1972545"/>
            <a:ext cx="2031997" cy="546099"/>
          </a:xfrm>
          <a:prstGeom prst="roundRect">
            <a:avLst/>
          </a:prstGeom>
          <a:gradFill>
            <a:gsLst>
              <a:gs pos="0">
                <a:srgbClr val="FF0000"/>
              </a:gs>
              <a:gs pos="50000">
                <a:srgbClr val="C00000"/>
              </a:gs>
              <a:gs pos="100000">
                <a:srgbClr val="760000"/>
              </a:gs>
            </a:gsLst>
          </a:gra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16/02/2026</a:t>
            </a:r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7A26F9C6-D4CA-030A-62F3-FEFA5B026CB4}"/>
              </a:ext>
            </a:extLst>
          </p:cNvPr>
          <p:cNvGrpSpPr/>
          <p:nvPr/>
        </p:nvGrpSpPr>
        <p:grpSpPr>
          <a:xfrm>
            <a:off x="0" y="0"/>
            <a:ext cx="12207956" cy="830304"/>
            <a:chOff x="0" y="0"/>
            <a:chExt cx="12207956" cy="830304"/>
          </a:xfrm>
        </p:grpSpPr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F8151763-80A4-A0CB-3956-4B5425D85B13}"/>
                </a:ext>
              </a:extLst>
            </p:cNvPr>
            <p:cNvSpPr/>
            <p:nvPr/>
          </p:nvSpPr>
          <p:spPr>
            <a:xfrm>
              <a:off x="0" y="0"/>
              <a:ext cx="12207956" cy="830304"/>
            </a:xfrm>
            <a:prstGeom prst="rect">
              <a:avLst/>
            </a:pr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3" name="Gráfico 12">
              <a:extLst>
                <a:ext uri="{FF2B5EF4-FFF2-40B4-BE49-F238E27FC236}">
                  <a16:creationId xmlns:a16="http://schemas.microsoft.com/office/drawing/2014/main" id="{FC7B71FB-721C-9B2A-6855-32799200B46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1180862" y="122418"/>
              <a:ext cx="877657" cy="707886"/>
            </a:xfrm>
            <a:prstGeom prst="rect">
              <a:avLst/>
            </a:prstGeom>
          </p:spPr>
        </p:pic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ECA9DBCA-BE7B-B76F-2FD9-6C305745C02C}"/>
                </a:ext>
              </a:extLst>
            </p:cNvPr>
            <p:cNvSpPr txBox="1"/>
            <p:nvPr/>
          </p:nvSpPr>
          <p:spPr>
            <a:xfrm>
              <a:off x="8028675" y="291695"/>
              <a:ext cx="31362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solidFill>
                    <a:schemeClr val="bg1"/>
                  </a:solidFill>
                </a:rPr>
                <a:t>AGENDA E PLANEJAMENTO</a:t>
              </a:r>
            </a:p>
          </p:txBody>
        </p:sp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34A73833-D0A2-FABD-177D-1691B3C62A0D}"/>
                </a:ext>
              </a:extLst>
            </p:cNvPr>
            <p:cNvSpPr txBox="1"/>
            <p:nvPr/>
          </p:nvSpPr>
          <p:spPr>
            <a:xfrm>
              <a:off x="64093" y="252758"/>
              <a:ext cx="3504709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pt-BR" sz="2000" spc="600" dirty="0">
                  <a:solidFill>
                    <a:schemeClr val="bg1"/>
                  </a:solidFill>
                  <a:latin typeface="Candara" panose="020E0502030303020204" pitchFamily="34" charset="0"/>
                </a:rPr>
                <a:t>PROJETO ARANHA</a:t>
              </a:r>
            </a:p>
          </p:txBody>
        </p:sp>
      </p:grpSp>
      <p:sp>
        <p:nvSpPr>
          <p:cNvPr id="10" name="CaixaDeTexto 9">
            <a:extLst>
              <a:ext uri="{FF2B5EF4-FFF2-40B4-BE49-F238E27FC236}">
                <a16:creationId xmlns:a16="http://schemas.microsoft.com/office/drawing/2014/main" id="{9BD04F46-6CE4-71D9-FA38-3ED21A45675A}"/>
              </a:ext>
            </a:extLst>
          </p:cNvPr>
          <p:cNvSpPr txBox="1"/>
          <p:nvPr/>
        </p:nvSpPr>
        <p:spPr>
          <a:xfrm>
            <a:off x="734006" y="2703163"/>
            <a:ext cx="5601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pt-BR" sz="1600" i="1" dirty="0">
                <a:solidFill>
                  <a:schemeClr val="bg1"/>
                </a:solidFill>
                <a:latin typeface="Candara" panose="020E0502030303020204" pitchFamily="34" charset="0"/>
              </a:rPr>
              <a:t>Monitorar o comportamento do sistema com o tempo para saber seu desempenho e maturidade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BE812C7-050E-27EF-C22D-FFC00774BBF7}"/>
              </a:ext>
            </a:extLst>
          </p:cNvPr>
          <p:cNvSpPr txBox="1"/>
          <p:nvPr/>
        </p:nvSpPr>
        <p:spPr>
          <a:xfrm>
            <a:off x="-4" y="779577"/>
            <a:ext cx="122079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dirty="0">
                <a:solidFill>
                  <a:schemeClr val="bg1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Tempo de segurança para o sistema</a:t>
            </a:r>
          </a:p>
        </p:txBody>
      </p:sp>
      <p:pic>
        <p:nvPicPr>
          <p:cNvPr id="2056" name="Picture 8" descr="Página 2 | Fotos de Escudo png - Baixe fotos grátis de alta qualidade |  Freepik">
            <a:extLst>
              <a:ext uri="{FF2B5EF4-FFF2-40B4-BE49-F238E27FC236}">
                <a16:creationId xmlns:a16="http://schemas.microsoft.com/office/drawing/2014/main" id="{F0514CC3-CE27-1882-512C-EBBA472478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946" b="89946" l="10000" r="90270">
                        <a14:foregroundMark x1="10405" y1="37622" x2="10135" y2="30703"/>
                        <a14:foregroundMark x1="47973" y1="10919" x2="50946" y2="10162"/>
                        <a14:foregroundMark x1="38243" y1="14811" x2="33784" y2="15784"/>
                        <a14:foregroundMark x1="33514" y1="15892" x2="29595" y2="17081"/>
                        <a14:foregroundMark x1="29595" y1="17081" x2="25270" y2="17189"/>
                        <a14:foregroundMark x1="89324" y1="26162" x2="90270" y2="19784"/>
                        <a14:foregroundMark x1="25946" y1="17730" x2="23784" y2="17946"/>
                        <a14:foregroundMark x1="25405" y1="17622" x2="23649" y2="17189"/>
                      </a14:backgroundRemoval>
                    </a14:imgEffect>
                    <a14:imgEffect>
                      <a14:colorTemperature colorTemp="88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5564" y="2235558"/>
            <a:ext cx="3386222" cy="4232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Página 2 | Fotos de Escudo png - Baixe fotos grátis de alta qualidade |  Freepik">
            <a:extLst>
              <a:ext uri="{FF2B5EF4-FFF2-40B4-BE49-F238E27FC236}">
                <a16:creationId xmlns:a16="http://schemas.microsoft.com/office/drawing/2014/main" id="{E0EEDA69-C47B-1670-D2BD-A72195D168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946" b="89946" l="10000" r="90270">
                        <a14:foregroundMark x1="10405" y1="37622" x2="10135" y2="30703"/>
                        <a14:foregroundMark x1="47973" y1="10919" x2="50946" y2="10162"/>
                        <a14:foregroundMark x1="38243" y1="14811" x2="33784" y2="15784"/>
                        <a14:foregroundMark x1="33514" y1="15892" x2="29595" y2="17081"/>
                        <a14:foregroundMark x1="29595" y1="17081" x2="25270" y2="17189"/>
                        <a14:foregroundMark x1="89324" y1="26162" x2="90270" y2="19784"/>
                        <a14:foregroundMark x1="25946" y1="17730" x2="23784" y2="17946"/>
                        <a14:foregroundMark x1="25405" y1="17622" x2="23649" y2="17189"/>
                      </a14:backgroundRemoval>
                    </a14:imgEffect>
                    <a14:imgEffect>
                      <a14:colorTemperature colorTemp="88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2012" y="4285060"/>
            <a:ext cx="1606663" cy="2008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!!1Picture 10" descr="Bugs Insect PNG Image Background">
            <a:extLst>
              <a:ext uri="{FF2B5EF4-FFF2-40B4-BE49-F238E27FC236}">
                <a16:creationId xmlns:a16="http://schemas.microsoft.com/office/drawing/2014/main" id="{E2CBDCD8-6038-044F-F9CD-D9779D5121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2568" y="3487622"/>
            <a:ext cx="1513977" cy="1173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!!2Picture 10" descr="Bugs Insect PNG Image Background">
            <a:extLst>
              <a:ext uri="{FF2B5EF4-FFF2-40B4-BE49-F238E27FC236}">
                <a16:creationId xmlns:a16="http://schemas.microsoft.com/office/drawing/2014/main" id="{07EB4CE6-D659-4BBE-CD60-9E28EEEE60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9734" y="4953663"/>
            <a:ext cx="1213744" cy="941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Gráfico 21">
            <a:extLst>
              <a:ext uri="{FF2B5EF4-FFF2-40B4-BE49-F238E27FC236}">
                <a16:creationId xmlns:a16="http://schemas.microsoft.com/office/drawing/2014/main" id="{8D108722-DE51-7668-C99B-9A001AE8A9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515004" y="3958133"/>
            <a:ext cx="2997168" cy="2417406"/>
          </a:xfrm>
          <a:prstGeom prst="rect">
            <a:avLst/>
          </a:prstGeom>
        </p:spPr>
      </p:pic>
      <p:pic>
        <p:nvPicPr>
          <p:cNvPr id="23" name="Imagem 22" descr="Brinquedo de lego&#10;&#10;O conteúdo gerado por IA pode estar incorreto.">
            <a:extLst>
              <a:ext uri="{FF2B5EF4-FFF2-40B4-BE49-F238E27FC236}">
                <a16:creationId xmlns:a16="http://schemas.microsoft.com/office/drawing/2014/main" id="{BC79C7D1-81A3-1255-A147-E4B6D6A66FC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03" y="4484169"/>
            <a:ext cx="1696048" cy="1696048"/>
          </a:xfrm>
          <a:prstGeom prst="rect">
            <a:avLst/>
          </a:prstGeom>
        </p:spPr>
      </p:pic>
      <p:pic>
        <p:nvPicPr>
          <p:cNvPr id="24" name="Imagem 23" descr="Brinquedo de lego&#10;&#10;O conteúdo gerado por IA pode estar incorreto.">
            <a:extLst>
              <a:ext uri="{FF2B5EF4-FFF2-40B4-BE49-F238E27FC236}">
                <a16:creationId xmlns:a16="http://schemas.microsoft.com/office/drawing/2014/main" id="{879E3F99-3D14-691D-A59B-3931F9291BD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5914" y="5081662"/>
            <a:ext cx="1114530" cy="1114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06554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15DBA-9B68-2431-6882-E78563A93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Esquina de uma rua&#10;&#10;O conteúdo gerado por IA pode estar incorreto.">
            <a:extLst>
              <a:ext uri="{FF2B5EF4-FFF2-40B4-BE49-F238E27FC236}">
                <a16:creationId xmlns:a16="http://schemas.microsoft.com/office/drawing/2014/main" id="{58A96675-FB7A-2976-78CD-70C961DB78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43333" y="-3103461"/>
            <a:ext cx="19699367" cy="1106641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8DDCF76-04FA-687E-0B83-3B39585F7DCB}"/>
              </a:ext>
            </a:extLst>
          </p:cNvPr>
          <p:cNvSpPr/>
          <p:nvPr/>
        </p:nvSpPr>
        <p:spPr>
          <a:xfrm>
            <a:off x="-2" y="0"/>
            <a:ext cx="12207958" cy="6858000"/>
          </a:xfrm>
          <a:prstGeom prst="rect">
            <a:avLst/>
          </a:prstGeom>
          <a:gradFill>
            <a:gsLst>
              <a:gs pos="0">
                <a:srgbClr val="760000">
                  <a:alpha val="40000"/>
                </a:srgbClr>
              </a:gs>
              <a:gs pos="100000">
                <a:schemeClr val="tx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15" name="!!Agrupar 20">
            <a:extLst>
              <a:ext uri="{FF2B5EF4-FFF2-40B4-BE49-F238E27FC236}">
                <a16:creationId xmlns:a16="http://schemas.microsoft.com/office/drawing/2014/main" id="{5D28AD84-BCA6-210B-2335-49782F01B7E5}"/>
              </a:ext>
            </a:extLst>
          </p:cNvPr>
          <p:cNvGrpSpPr/>
          <p:nvPr/>
        </p:nvGrpSpPr>
        <p:grpSpPr>
          <a:xfrm>
            <a:off x="0" y="2061446"/>
            <a:ext cx="12207956" cy="368298"/>
            <a:chOff x="0" y="2620909"/>
            <a:chExt cx="12207956" cy="368298"/>
          </a:xfrm>
        </p:grpSpPr>
        <p:cxnSp>
          <p:nvCxnSpPr>
            <p:cNvPr id="27" name="Conector reto 26">
              <a:extLst>
                <a:ext uri="{FF2B5EF4-FFF2-40B4-BE49-F238E27FC236}">
                  <a16:creationId xmlns:a16="http://schemas.microsoft.com/office/drawing/2014/main" id="{CE42126E-21B7-7B00-D0E8-BA158AF0F42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05058"/>
              <a:ext cx="12207956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!!Elipse 14pp">
              <a:extLst>
                <a:ext uri="{FF2B5EF4-FFF2-40B4-BE49-F238E27FC236}">
                  <a16:creationId xmlns:a16="http://schemas.microsoft.com/office/drawing/2014/main" id="{217D47C1-082A-B3A6-D82B-74971A232027}"/>
                </a:ext>
              </a:extLst>
            </p:cNvPr>
            <p:cNvSpPr/>
            <p:nvPr/>
          </p:nvSpPr>
          <p:spPr>
            <a:xfrm>
              <a:off x="3597037" y="2620909"/>
              <a:ext cx="368298" cy="368298"/>
            </a:xfrm>
            <a:prstGeom prst="ellipse">
              <a:avLst/>
            </a:prstGeom>
            <a:gradFill>
              <a:gsLst>
                <a:gs pos="0">
                  <a:srgbClr val="FF0000">
                    <a:lumMod val="99000"/>
                    <a:lumOff val="1000"/>
                  </a:srgbClr>
                </a:gs>
                <a:gs pos="50000">
                  <a:srgbClr val="C00000"/>
                </a:gs>
                <a:gs pos="100000">
                  <a:srgbClr val="760000"/>
                </a:gs>
              </a:gsLst>
              <a:lin ang="5400000" scaled="0"/>
            </a:gra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2" name="Gráfico 1">
            <a:extLst>
              <a:ext uri="{FF2B5EF4-FFF2-40B4-BE49-F238E27FC236}">
                <a16:creationId xmlns:a16="http://schemas.microsoft.com/office/drawing/2014/main" id="{518D48EC-C1B2-BF44-66CC-DD5396C9F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2607103">
            <a:off x="9878637" y="4544637"/>
            <a:ext cx="4626725" cy="4626725"/>
          </a:xfrm>
          <a:prstGeom prst="rect">
            <a:avLst/>
          </a:prstGeom>
        </p:spPr>
      </p:pic>
      <p:sp>
        <p:nvSpPr>
          <p:cNvPr id="28" name="AutoShape 6" descr="Php Logo PNG Vector (EPS) Free Download">
            <a:extLst>
              <a:ext uri="{FF2B5EF4-FFF2-40B4-BE49-F238E27FC236}">
                <a16:creationId xmlns:a16="http://schemas.microsoft.com/office/drawing/2014/main" id="{D6766E7E-AC25-3DED-4D7E-9285B4FEF34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322396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430B230A-B7D0-6239-DCE5-AF24CAD1F92B}"/>
              </a:ext>
            </a:extLst>
          </p:cNvPr>
          <p:cNvSpPr/>
          <p:nvPr/>
        </p:nvSpPr>
        <p:spPr>
          <a:xfrm>
            <a:off x="4184709" y="1972545"/>
            <a:ext cx="2031997" cy="546099"/>
          </a:xfrm>
          <a:prstGeom prst="roundRect">
            <a:avLst/>
          </a:prstGeom>
          <a:gradFill>
            <a:gsLst>
              <a:gs pos="0">
                <a:srgbClr val="FF0000"/>
              </a:gs>
              <a:gs pos="50000">
                <a:srgbClr val="C00000"/>
              </a:gs>
              <a:gs pos="100000">
                <a:srgbClr val="760000"/>
              </a:gs>
            </a:gsLst>
          </a:gra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20/02/2026</a:t>
            </a:r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1843CB5F-170D-C2D5-5DD7-5F2C2F51B0EF}"/>
              </a:ext>
            </a:extLst>
          </p:cNvPr>
          <p:cNvGrpSpPr/>
          <p:nvPr/>
        </p:nvGrpSpPr>
        <p:grpSpPr>
          <a:xfrm>
            <a:off x="0" y="0"/>
            <a:ext cx="12207956" cy="830304"/>
            <a:chOff x="0" y="0"/>
            <a:chExt cx="12207956" cy="830304"/>
          </a:xfrm>
        </p:grpSpPr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699917FD-4C30-6067-9157-20C5CFD0CC8E}"/>
                </a:ext>
              </a:extLst>
            </p:cNvPr>
            <p:cNvSpPr/>
            <p:nvPr/>
          </p:nvSpPr>
          <p:spPr>
            <a:xfrm>
              <a:off x="0" y="0"/>
              <a:ext cx="12207956" cy="830304"/>
            </a:xfrm>
            <a:prstGeom prst="rect">
              <a:avLst/>
            </a:pr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3" name="Gráfico 12">
              <a:extLst>
                <a:ext uri="{FF2B5EF4-FFF2-40B4-BE49-F238E27FC236}">
                  <a16:creationId xmlns:a16="http://schemas.microsoft.com/office/drawing/2014/main" id="{A7DFB98B-BF0A-E54A-EB5F-5BB2A0D7360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1180862" y="122418"/>
              <a:ext cx="877657" cy="707886"/>
            </a:xfrm>
            <a:prstGeom prst="rect">
              <a:avLst/>
            </a:prstGeom>
          </p:spPr>
        </p:pic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63C8A69F-90A9-FEE2-4BC9-A2F9FF4C9F4F}"/>
                </a:ext>
              </a:extLst>
            </p:cNvPr>
            <p:cNvSpPr txBox="1"/>
            <p:nvPr/>
          </p:nvSpPr>
          <p:spPr>
            <a:xfrm>
              <a:off x="8028675" y="291695"/>
              <a:ext cx="31362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solidFill>
                    <a:schemeClr val="bg1"/>
                  </a:solidFill>
                </a:rPr>
                <a:t>AGENDA E PLANEJAMENTO</a:t>
              </a:r>
            </a:p>
          </p:txBody>
        </p:sp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2477E385-54BD-1929-25E6-790A3599EB8B}"/>
                </a:ext>
              </a:extLst>
            </p:cNvPr>
            <p:cNvSpPr txBox="1"/>
            <p:nvPr/>
          </p:nvSpPr>
          <p:spPr>
            <a:xfrm>
              <a:off x="64093" y="252758"/>
              <a:ext cx="3504709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pt-BR" sz="2000" spc="600" dirty="0">
                  <a:solidFill>
                    <a:schemeClr val="bg1"/>
                  </a:solidFill>
                  <a:latin typeface="Candara" panose="020E0502030303020204" pitchFamily="34" charset="0"/>
                </a:rPr>
                <a:t>PROJETO ARANHA</a:t>
              </a:r>
            </a:p>
          </p:txBody>
        </p:sp>
      </p:grpSp>
      <p:sp>
        <p:nvSpPr>
          <p:cNvPr id="10" name="CaixaDeTexto 9">
            <a:extLst>
              <a:ext uri="{FF2B5EF4-FFF2-40B4-BE49-F238E27FC236}">
                <a16:creationId xmlns:a16="http://schemas.microsoft.com/office/drawing/2014/main" id="{6A1A9732-7E36-CD6A-8FB1-D6CB742CC3CA}"/>
              </a:ext>
            </a:extLst>
          </p:cNvPr>
          <p:cNvSpPr txBox="1"/>
          <p:nvPr/>
        </p:nvSpPr>
        <p:spPr>
          <a:xfrm>
            <a:off x="734006" y="2703163"/>
            <a:ext cx="5601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pt-BR" sz="1600" i="1" dirty="0">
                <a:solidFill>
                  <a:schemeClr val="bg1"/>
                </a:solidFill>
                <a:latin typeface="Candara" panose="020E0502030303020204" pitchFamily="34" charset="0"/>
              </a:rPr>
              <a:t>Sempre tem um bug para arrumar... Entender a escalabilidade do projeto aranha e arrumando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A68336-D856-D7BD-076F-DD8F7304E6B3}"/>
              </a:ext>
            </a:extLst>
          </p:cNvPr>
          <p:cNvSpPr txBox="1"/>
          <p:nvPr/>
        </p:nvSpPr>
        <p:spPr>
          <a:xfrm>
            <a:off x="-4" y="779577"/>
            <a:ext cx="122079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dirty="0">
                <a:solidFill>
                  <a:schemeClr val="bg1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MATANDO BUGS</a:t>
            </a:r>
          </a:p>
        </p:txBody>
      </p:sp>
      <p:pic>
        <p:nvPicPr>
          <p:cNvPr id="2056" name="Picture 8" descr="Página 2 | Fotos de Escudo png - Baixe fotos grátis de alta qualidade |  Freepik">
            <a:extLst>
              <a:ext uri="{FF2B5EF4-FFF2-40B4-BE49-F238E27FC236}">
                <a16:creationId xmlns:a16="http://schemas.microsoft.com/office/drawing/2014/main" id="{430074A5-D156-E354-E139-E323524EEE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946" b="89946" l="10000" r="90270">
                        <a14:foregroundMark x1="10405" y1="37622" x2="10135" y2="30703"/>
                        <a14:foregroundMark x1="47973" y1="10919" x2="50946" y2="10162"/>
                        <a14:foregroundMark x1="38243" y1="14811" x2="33784" y2="15784"/>
                        <a14:foregroundMark x1="33514" y1="15892" x2="29595" y2="17081"/>
                        <a14:foregroundMark x1="29595" y1="17081" x2="25270" y2="17189"/>
                        <a14:foregroundMark x1="89324" y1="26162" x2="90270" y2="19784"/>
                        <a14:foregroundMark x1="25946" y1="17730" x2="23784" y2="17946"/>
                        <a14:foregroundMark x1="25405" y1="17622" x2="23649" y2="17189"/>
                      </a14:backgroundRemoval>
                    </a14:imgEffect>
                    <a14:imgEffect>
                      <a14:colorTemperature colorTemp="88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5564" y="2235558"/>
            <a:ext cx="3386222" cy="4232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!!1Picture 10" descr="Bugs Insect PNG Image Background">
            <a:extLst>
              <a:ext uri="{FF2B5EF4-FFF2-40B4-BE49-F238E27FC236}">
                <a16:creationId xmlns:a16="http://schemas.microsoft.com/office/drawing/2014/main" id="{CACD370A-F3A2-7278-83A7-F7431120FC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618" y="4795118"/>
            <a:ext cx="1513977" cy="1173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Gráfico 21">
            <a:extLst>
              <a:ext uri="{FF2B5EF4-FFF2-40B4-BE49-F238E27FC236}">
                <a16:creationId xmlns:a16="http://schemas.microsoft.com/office/drawing/2014/main" id="{B816423D-0235-917F-7644-ECBEA6523D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515004" y="3958133"/>
            <a:ext cx="2997168" cy="2417406"/>
          </a:xfrm>
          <a:prstGeom prst="rect">
            <a:avLst/>
          </a:prstGeom>
        </p:spPr>
      </p:pic>
      <p:pic>
        <p:nvPicPr>
          <p:cNvPr id="23" name="Imagem 22" descr="Brinquedo de lego&#10;&#10;O conteúdo gerado por IA pode estar incorreto.">
            <a:extLst>
              <a:ext uri="{FF2B5EF4-FFF2-40B4-BE49-F238E27FC236}">
                <a16:creationId xmlns:a16="http://schemas.microsoft.com/office/drawing/2014/main" id="{04012E64-B84F-8EDB-AFFA-7492548FE28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03" y="4484169"/>
            <a:ext cx="1696048" cy="1696048"/>
          </a:xfrm>
          <a:prstGeom prst="rect">
            <a:avLst/>
          </a:prstGeom>
        </p:spPr>
      </p:pic>
      <p:pic>
        <p:nvPicPr>
          <p:cNvPr id="24" name="Imagem 23" descr="Brinquedo de lego&#10;&#10;O conteúdo gerado por IA pode estar incorreto.">
            <a:extLst>
              <a:ext uri="{FF2B5EF4-FFF2-40B4-BE49-F238E27FC236}">
                <a16:creationId xmlns:a16="http://schemas.microsoft.com/office/drawing/2014/main" id="{6C2A3FE2-38AB-333E-6185-2C4DE09E049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5914" y="5081662"/>
            <a:ext cx="1114530" cy="111453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268DD702-CD1E-D644-3C9A-4B30F1F323A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861"/>
          <a:stretch>
            <a:fillRect/>
          </a:stretch>
        </p:blipFill>
        <p:spPr>
          <a:xfrm rot="388603">
            <a:off x="12786055" y="1444826"/>
            <a:ext cx="1859572" cy="2892857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6DD4B69B-F340-EC1B-FB82-5ECE97C1D68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98"/>
          <a:stretch>
            <a:fillRect/>
          </a:stretch>
        </p:blipFill>
        <p:spPr>
          <a:xfrm rot="360000">
            <a:off x="14604762" y="1642711"/>
            <a:ext cx="1884142" cy="289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63322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56478-B3C2-E406-5BC7-67439AE5C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Esquina de uma rua&#10;&#10;O conteúdo gerado por IA pode estar incorreto.">
            <a:extLst>
              <a:ext uri="{FF2B5EF4-FFF2-40B4-BE49-F238E27FC236}">
                <a16:creationId xmlns:a16="http://schemas.microsoft.com/office/drawing/2014/main" id="{048027D9-CF00-A606-55A3-AF396F6F12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664" y="-12167"/>
            <a:ext cx="12229616" cy="6870167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624E296A-278B-47BE-43A0-98C9F62191CE}"/>
              </a:ext>
            </a:extLst>
          </p:cNvPr>
          <p:cNvSpPr/>
          <p:nvPr/>
        </p:nvSpPr>
        <p:spPr>
          <a:xfrm>
            <a:off x="-2" y="0"/>
            <a:ext cx="12207958" cy="6858000"/>
          </a:xfrm>
          <a:prstGeom prst="rect">
            <a:avLst/>
          </a:prstGeom>
          <a:gradFill>
            <a:gsLst>
              <a:gs pos="0">
                <a:srgbClr val="760000">
                  <a:alpha val="40000"/>
                </a:srgbClr>
              </a:gs>
              <a:gs pos="100000">
                <a:schemeClr val="tx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15" name="!!Agrupar 20">
            <a:extLst>
              <a:ext uri="{FF2B5EF4-FFF2-40B4-BE49-F238E27FC236}">
                <a16:creationId xmlns:a16="http://schemas.microsoft.com/office/drawing/2014/main" id="{87652B1B-6D3B-A9AD-A9BD-90C1E11EFA75}"/>
              </a:ext>
            </a:extLst>
          </p:cNvPr>
          <p:cNvGrpSpPr/>
          <p:nvPr/>
        </p:nvGrpSpPr>
        <p:grpSpPr>
          <a:xfrm>
            <a:off x="0" y="2061446"/>
            <a:ext cx="12207956" cy="368298"/>
            <a:chOff x="0" y="2620909"/>
            <a:chExt cx="12207956" cy="368298"/>
          </a:xfrm>
        </p:grpSpPr>
        <p:cxnSp>
          <p:nvCxnSpPr>
            <p:cNvPr id="27" name="Conector reto 26">
              <a:extLst>
                <a:ext uri="{FF2B5EF4-FFF2-40B4-BE49-F238E27FC236}">
                  <a16:creationId xmlns:a16="http://schemas.microsoft.com/office/drawing/2014/main" id="{54067CF4-C290-5D2C-D60E-D64055D9DE6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05058"/>
              <a:ext cx="12207956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!!Elipse 14pp">
              <a:extLst>
                <a:ext uri="{FF2B5EF4-FFF2-40B4-BE49-F238E27FC236}">
                  <a16:creationId xmlns:a16="http://schemas.microsoft.com/office/drawing/2014/main" id="{7BBEC731-8EF7-872D-9BD6-E0AAA4D22044}"/>
                </a:ext>
              </a:extLst>
            </p:cNvPr>
            <p:cNvSpPr/>
            <p:nvPr/>
          </p:nvSpPr>
          <p:spPr>
            <a:xfrm>
              <a:off x="3597037" y="2620909"/>
              <a:ext cx="368298" cy="368298"/>
            </a:xfrm>
            <a:prstGeom prst="ellipse">
              <a:avLst/>
            </a:prstGeom>
            <a:gradFill>
              <a:gsLst>
                <a:gs pos="0">
                  <a:srgbClr val="FF0000">
                    <a:lumMod val="99000"/>
                    <a:lumOff val="1000"/>
                  </a:srgbClr>
                </a:gs>
                <a:gs pos="50000">
                  <a:srgbClr val="C00000"/>
                </a:gs>
                <a:gs pos="100000">
                  <a:srgbClr val="760000"/>
                </a:gs>
              </a:gsLst>
              <a:lin ang="5400000" scaled="0"/>
            </a:gra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2" name="Gráfico 1">
            <a:extLst>
              <a:ext uri="{FF2B5EF4-FFF2-40B4-BE49-F238E27FC236}">
                <a16:creationId xmlns:a16="http://schemas.microsoft.com/office/drawing/2014/main" id="{F27C96E3-7215-5F17-8FAF-04713A6E21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969038">
            <a:off x="9878637" y="4544637"/>
            <a:ext cx="4626725" cy="4626725"/>
          </a:xfrm>
          <a:prstGeom prst="rect">
            <a:avLst/>
          </a:prstGeom>
        </p:spPr>
      </p:pic>
      <p:sp>
        <p:nvSpPr>
          <p:cNvPr id="28" name="AutoShape 6" descr="Php Logo PNG Vector (EPS) Free Download">
            <a:extLst>
              <a:ext uri="{FF2B5EF4-FFF2-40B4-BE49-F238E27FC236}">
                <a16:creationId xmlns:a16="http://schemas.microsoft.com/office/drawing/2014/main" id="{E79C44F2-247F-AE4A-2488-4049427AC4C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322396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8017A887-BC0A-A87B-0944-655C15B7BAF4}"/>
              </a:ext>
            </a:extLst>
          </p:cNvPr>
          <p:cNvSpPr/>
          <p:nvPr/>
        </p:nvSpPr>
        <p:spPr>
          <a:xfrm>
            <a:off x="4184709" y="1972545"/>
            <a:ext cx="2031997" cy="546099"/>
          </a:xfrm>
          <a:prstGeom prst="roundRect">
            <a:avLst/>
          </a:prstGeom>
          <a:gradFill>
            <a:gsLst>
              <a:gs pos="0">
                <a:srgbClr val="FF0000"/>
              </a:gs>
              <a:gs pos="50000">
                <a:srgbClr val="C00000"/>
              </a:gs>
              <a:gs pos="100000">
                <a:srgbClr val="760000"/>
              </a:gs>
            </a:gsLst>
          </a:gra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25/02/2026</a:t>
            </a:r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23FDF87A-9EB6-AA14-B539-B368127EA505}"/>
              </a:ext>
            </a:extLst>
          </p:cNvPr>
          <p:cNvGrpSpPr/>
          <p:nvPr/>
        </p:nvGrpSpPr>
        <p:grpSpPr>
          <a:xfrm>
            <a:off x="0" y="0"/>
            <a:ext cx="12207956" cy="830304"/>
            <a:chOff x="0" y="0"/>
            <a:chExt cx="12207956" cy="830304"/>
          </a:xfrm>
        </p:grpSpPr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20C6C222-BFCE-B2B6-8745-FAE35BC1A0BC}"/>
                </a:ext>
              </a:extLst>
            </p:cNvPr>
            <p:cNvSpPr/>
            <p:nvPr/>
          </p:nvSpPr>
          <p:spPr>
            <a:xfrm>
              <a:off x="0" y="0"/>
              <a:ext cx="12207956" cy="830304"/>
            </a:xfrm>
            <a:prstGeom prst="rect">
              <a:avLst/>
            </a:pr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3" name="Gráfico 12">
              <a:extLst>
                <a:ext uri="{FF2B5EF4-FFF2-40B4-BE49-F238E27FC236}">
                  <a16:creationId xmlns:a16="http://schemas.microsoft.com/office/drawing/2014/main" id="{4516E4BB-C62A-25CF-CADC-F36D3A3D54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1180862" y="122418"/>
              <a:ext cx="877657" cy="707886"/>
            </a:xfrm>
            <a:prstGeom prst="rect">
              <a:avLst/>
            </a:prstGeom>
          </p:spPr>
        </p:pic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F104F86B-0490-8057-E8BA-CFBFC4ED7158}"/>
                </a:ext>
              </a:extLst>
            </p:cNvPr>
            <p:cNvSpPr txBox="1"/>
            <p:nvPr/>
          </p:nvSpPr>
          <p:spPr>
            <a:xfrm>
              <a:off x="8028675" y="291695"/>
              <a:ext cx="31362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solidFill>
                    <a:schemeClr val="bg1"/>
                  </a:solidFill>
                </a:rPr>
                <a:t>AGENDA E PLANEJAMENTO</a:t>
              </a:r>
            </a:p>
          </p:txBody>
        </p:sp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7ADA1696-6F09-C4CF-B1C8-00E84E1FB1BC}"/>
                </a:ext>
              </a:extLst>
            </p:cNvPr>
            <p:cNvSpPr txBox="1"/>
            <p:nvPr/>
          </p:nvSpPr>
          <p:spPr>
            <a:xfrm>
              <a:off x="64093" y="252758"/>
              <a:ext cx="3504709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pt-BR" sz="2000" spc="600" dirty="0">
                  <a:solidFill>
                    <a:schemeClr val="bg1"/>
                  </a:solidFill>
                  <a:latin typeface="Candara" panose="020E0502030303020204" pitchFamily="34" charset="0"/>
                </a:rPr>
                <a:t>PROJETO ARANHA</a:t>
              </a:r>
            </a:p>
          </p:txBody>
        </p:sp>
      </p:grp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91FBA50-7BB6-F852-2B7B-E9ED0D4DEB0E}"/>
              </a:ext>
            </a:extLst>
          </p:cNvPr>
          <p:cNvSpPr txBox="1"/>
          <p:nvPr/>
        </p:nvSpPr>
        <p:spPr>
          <a:xfrm>
            <a:off x="734006" y="2703163"/>
            <a:ext cx="56015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pt-BR" sz="1600" i="1" dirty="0">
                <a:solidFill>
                  <a:schemeClr val="bg1"/>
                </a:solidFill>
                <a:latin typeface="Candara" panose="020E0502030303020204" pitchFamily="34" charset="0"/>
              </a:rPr>
              <a:t>Aprimoramento da plataforma e preparações para o evento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947797E-AC41-09FD-036C-FBF970D6F462}"/>
              </a:ext>
            </a:extLst>
          </p:cNvPr>
          <p:cNvSpPr txBox="1"/>
          <p:nvPr/>
        </p:nvSpPr>
        <p:spPr>
          <a:xfrm>
            <a:off x="-4" y="779577"/>
            <a:ext cx="122079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dirty="0">
                <a:solidFill>
                  <a:schemeClr val="bg1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Correções e atualização</a:t>
            </a:r>
          </a:p>
        </p:txBody>
      </p:sp>
      <p:pic>
        <p:nvPicPr>
          <p:cNvPr id="23" name="Imagem 22" descr="Brinquedo de lego&#10;&#10;O conteúdo gerado por IA pode estar incorreto.">
            <a:extLst>
              <a:ext uri="{FF2B5EF4-FFF2-40B4-BE49-F238E27FC236}">
                <a16:creationId xmlns:a16="http://schemas.microsoft.com/office/drawing/2014/main" id="{290880B1-3BCC-C1B8-4889-0A2FC3F44C6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03" y="4484169"/>
            <a:ext cx="1696048" cy="1696048"/>
          </a:xfrm>
          <a:prstGeom prst="rect">
            <a:avLst/>
          </a:prstGeom>
        </p:spPr>
      </p:pic>
      <p:pic>
        <p:nvPicPr>
          <p:cNvPr id="24" name="Imagem 23" descr="Brinquedo de lego&#10;&#10;O conteúdo gerado por IA pode estar incorreto.">
            <a:extLst>
              <a:ext uri="{FF2B5EF4-FFF2-40B4-BE49-F238E27FC236}">
                <a16:creationId xmlns:a16="http://schemas.microsoft.com/office/drawing/2014/main" id="{99C37F2F-F3C7-89E7-80BD-98F8114F870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5914" y="5081662"/>
            <a:ext cx="1114530" cy="111453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2779C0FF-8FA1-D85D-039A-AF5C8EE61B1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180"/>
          <a:stretch>
            <a:fillRect/>
          </a:stretch>
        </p:blipFill>
        <p:spPr>
          <a:xfrm rot="19744330">
            <a:off x="6461418" y="3298486"/>
            <a:ext cx="1884787" cy="2892857"/>
          </a:xfrm>
          <a:prstGeom prst="rect">
            <a:avLst/>
          </a:prstGeom>
        </p:spPr>
      </p:pic>
      <p:pic>
        <p:nvPicPr>
          <p:cNvPr id="22" name="Gráfico 21">
            <a:extLst>
              <a:ext uri="{FF2B5EF4-FFF2-40B4-BE49-F238E27FC236}">
                <a16:creationId xmlns:a16="http://schemas.microsoft.com/office/drawing/2014/main" id="{6BDC0CE4-5A14-AFFE-5ACB-C701FAE218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515004" y="3958133"/>
            <a:ext cx="2997168" cy="2417406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4C450BD3-6F1D-6F99-6516-308056476F5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98"/>
          <a:stretch>
            <a:fillRect/>
          </a:stretch>
        </p:blipFill>
        <p:spPr>
          <a:xfrm rot="19740000">
            <a:off x="8026048" y="2358560"/>
            <a:ext cx="1884142" cy="289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3115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65869-7BFA-2801-2979-10B33BDBD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Esquina de uma rua&#10;&#10;O conteúdo gerado por IA pode estar incorreto.">
            <a:extLst>
              <a:ext uri="{FF2B5EF4-FFF2-40B4-BE49-F238E27FC236}">
                <a16:creationId xmlns:a16="http://schemas.microsoft.com/office/drawing/2014/main" id="{620C819A-D2B1-E8FC-9F63-175F81994D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44829" y="-2491658"/>
            <a:ext cx="18752781" cy="10534651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2E852C83-BD3E-CA40-683B-7D01D14CF130}"/>
              </a:ext>
            </a:extLst>
          </p:cNvPr>
          <p:cNvSpPr/>
          <p:nvPr/>
        </p:nvSpPr>
        <p:spPr>
          <a:xfrm>
            <a:off x="-2" y="0"/>
            <a:ext cx="12207958" cy="6858000"/>
          </a:xfrm>
          <a:prstGeom prst="rect">
            <a:avLst/>
          </a:prstGeom>
          <a:gradFill>
            <a:gsLst>
              <a:gs pos="0">
                <a:srgbClr val="760000">
                  <a:alpha val="40000"/>
                </a:srgbClr>
              </a:gs>
              <a:gs pos="100000">
                <a:schemeClr val="tx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15" name="!!Agrupar 20">
            <a:extLst>
              <a:ext uri="{FF2B5EF4-FFF2-40B4-BE49-F238E27FC236}">
                <a16:creationId xmlns:a16="http://schemas.microsoft.com/office/drawing/2014/main" id="{7C92567D-7D3F-66E6-13E2-67CB5CC09835}"/>
              </a:ext>
            </a:extLst>
          </p:cNvPr>
          <p:cNvGrpSpPr/>
          <p:nvPr/>
        </p:nvGrpSpPr>
        <p:grpSpPr>
          <a:xfrm>
            <a:off x="0" y="2061446"/>
            <a:ext cx="12207956" cy="368298"/>
            <a:chOff x="0" y="2620909"/>
            <a:chExt cx="12207956" cy="368298"/>
          </a:xfrm>
        </p:grpSpPr>
        <p:cxnSp>
          <p:nvCxnSpPr>
            <p:cNvPr id="27" name="Conector reto 26">
              <a:extLst>
                <a:ext uri="{FF2B5EF4-FFF2-40B4-BE49-F238E27FC236}">
                  <a16:creationId xmlns:a16="http://schemas.microsoft.com/office/drawing/2014/main" id="{912C280A-4B8E-400B-989C-BEE4685C3EC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05058"/>
              <a:ext cx="12207956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!!Elipse 14pp">
              <a:extLst>
                <a:ext uri="{FF2B5EF4-FFF2-40B4-BE49-F238E27FC236}">
                  <a16:creationId xmlns:a16="http://schemas.microsoft.com/office/drawing/2014/main" id="{22509307-E535-1DFF-88DF-E188DA58CB5F}"/>
                </a:ext>
              </a:extLst>
            </p:cNvPr>
            <p:cNvSpPr/>
            <p:nvPr/>
          </p:nvSpPr>
          <p:spPr>
            <a:xfrm>
              <a:off x="3597037" y="2620909"/>
              <a:ext cx="368298" cy="368298"/>
            </a:xfrm>
            <a:prstGeom prst="ellipse">
              <a:avLst/>
            </a:prstGeom>
            <a:gradFill>
              <a:gsLst>
                <a:gs pos="0">
                  <a:srgbClr val="FF0000">
                    <a:lumMod val="99000"/>
                    <a:lumOff val="1000"/>
                  </a:srgbClr>
                </a:gs>
                <a:gs pos="50000">
                  <a:srgbClr val="C00000"/>
                </a:gs>
                <a:gs pos="100000">
                  <a:srgbClr val="760000"/>
                </a:gs>
              </a:gsLst>
              <a:lin ang="5400000" scaled="0"/>
            </a:gra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2" name="Gráfico 1">
            <a:extLst>
              <a:ext uri="{FF2B5EF4-FFF2-40B4-BE49-F238E27FC236}">
                <a16:creationId xmlns:a16="http://schemas.microsoft.com/office/drawing/2014/main" id="{84F7967F-ECB3-CF66-1086-437A2C6290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5417614">
            <a:off x="9878637" y="4544637"/>
            <a:ext cx="4626725" cy="4626725"/>
          </a:xfrm>
          <a:prstGeom prst="rect">
            <a:avLst/>
          </a:prstGeom>
        </p:spPr>
      </p:pic>
      <p:sp>
        <p:nvSpPr>
          <p:cNvPr id="28" name="AutoShape 6" descr="Php Logo PNG Vector (EPS) Free Download">
            <a:extLst>
              <a:ext uri="{FF2B5EF4-FFF2-40B4-BE49-F238E27FC236}">
                <a16:creationId xmlns:a16="http://schemas.microsoft.com/office/drawing/2014/main" id="{B7508CC3-A602-6FFC-475E-866CE967CD7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322396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18581AEC-3982-8638-05A7-046AA2048BA3}"/>
              </a:ext>
            </a:extLst>
          </p:cNvPr>
          <p:cNvSpPr/>
          <p:nvPr/>
        </p:nvSpPr>
        <p:spPr>
          <a:xfrm>
            <a:off x="4184709" y="1972545"/>
            <a:ext cx="2031997" cy="546099"/>
          </a:xfrm>
          <a:prstGeom prst="roundRect">
            <a:avLst/>
          </a:prstGeom>
          <a:gradFill>
            <a:gsLst>
              <a:gs pos="0">
                <a:srgbClr val="FF0000"/>
              </a:gs>
              <a:gs pos="50000">
                <a:srgbClr val="C00000"/>
              </a:gs>
              <a:gs pos="100000">
                <a:srgbClr val="760000"/>
              </a:gs>
            </a:gsLst>
          </a:gra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28/02/2026</a:t>
            </a:r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0A47FC40-DFD3-1356-10DA-7105246EFFD3}"/>
              </a:ext>
            </a:extLst>
          </p:cNvPr>
          <p:cNvGrpSpPr/>
          <p:nvPr/>
        </p:nvGrpSpPr>
        <p:grpSpPr>
          <a:xfrm>
            <a:off x="0" y="0"/>
            <a:ext cx="12207956" cy="830304"/>
            <a:chOff x="0" y="0"/>
            <a:chExt cx="12207956" cy="830304"/>
          </a:xfrm>
        </p:grpSpPr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BFF9AD9E-7188-E8BD-7CD1-17E0E1F25907}"/>
                </a:ext>
              </a:extLst>
            </p:cNvPr>
            <p:cNvSpPr/>
            <p:nvPr/>
          </p:nvSpPr>
          <p:spPr>
            <a:xfrm>
              <a:off x="0" y="0"/>
              <a:ext cx="12207956" cy="830304"/>
            </a:xfrm>
            <a:prstGeom prst="rect">
              <a:avLst/>
            </a:pr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3" name="Gráfico 12">
              <a:extLst>
                <a:ext uri="{FF2B5EF4-FFF2-40B4-BE49-F238E27FC236}">
                  <a16:creationId xmlns:a16="http://schemas.microsoft.com/office/drawing/2014/main" id="{B8C9CCC3-2213-DF2F-A784-ADF2DBE175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1180862" y="122418"/>
              <a:ext cx="877657" cy="707886"/>
            </a:xfrm>
            <a:prstGeom prst="rect">
              <a:avLst/>
            </a:prstGeom>
          </p:spPr>
        </p:pic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454CCF66-786B-0872-5AC5-88BE40E597A7}"/>
                </a:ext>
              </a:extLst>
            </p:cNvPr>
            <p:cNvSpPr txBox="1"/>
            <p:nvPr/>
          </p:nvSpPr>
          <p:spPr>
            <a:xfrm>
              <a:off x="8028675" y="291695"/>
              <a:ext cx="31362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solidFill>
                    <a:schemeClr val="bg1"/>
                  </a:solidFill>
                </a:rPr>
                <a:t>AGENDA E PLANEJAMENTO</a:t>
              </a:r>
            </a:p>
          </p:txBody>
        </p:sp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42599952-A3E6-55D5-5639-7BF7FA45AAB9}"/>
                </a:ext>
              </a:extLst>
            </p:cNvPr>
            <p:cNvSpPr txBox="1"/>
            <p:nvPr/>
          </p:nvSpPr>
          <p:spPr>
            <a:xfrm>
              <a:off x="64093" y="252758"/>
              <a:ext cx="3504709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pt-BR" sz="2000" spc="600" dirty="0">
                  <a:solidFill>
                    <a:schemeClr val="bg1"/>
                  </a:solidFill>
                  <a:latin typeface="Candara" panose="020E0502030303020204" pitchFamily="34" charset="0"/>
                </a:rPr>
                <a:t>PROJETO ARANHA</a:t>
              </a:r>
            </a:p>
          </p:txBody>
        </p:sp>
      </p:grp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99E5EE0-73B6-1B01-95B8-B6A495404AC1}"/>
              </a:ext>
            </a:extLst>
          </p:cNvPr>
          <p:cNvSpPr txBox="1"/>
          <p:nvPr/>
        </p:nvSpPr>
        <p:spPr>
          <a:xfrm>
            <a:off x="734006" y="2703163"/>
            <a:ext cx="56015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pt-BR" sz="1600" i="1" dirty="0">
                <a:solidFill>
                  <a:schemeClr val="bg1"/>
                </a:solidFill>
                <a:latin typeface="Candara" panose="020E0502030303020204" pitchFamily="34" charset="0"/>
              </a:rPr>
              <a:t>Projeto principal concluído!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EA010E2-C30C-35F9-DBF7-BF47411B1914}"/>
              </a:ext>
            </a:extLst>
          </p:cNvPr>
          <p:cNvSpPr txBox="1"/>
          <p:nvPr/>
        </p:nvSpPr>
        <p:spPr>
          <a:xfrm>
            <a:off x="-4" y="779577"/>
            <a:ext cx="122079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dirty="0">
                <a:solidFill>
                  <a:schemeClr val="bg1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Sistema BIG American de qualidade</a:t>
            </a:r>
          </a:p>
        </p:txBody>
      </p:sp>
      <p:pic>
        <p:nvPicPr>
          <p:cNvPr id="23" name="Imagem 22" descr="Brinquedo de lego&#10;&#10;O conteúdo gerado por IA pode estar incorreto.">
            <a:extLst>
              <a:ext uri="{FF2B5EF4-FFF2-40B4-BE49-F238E27FC236}">
                <a16:creationId xmlns:a16="http://schemas.microsoft.com/office/drawing/2014/main" id="{8EF2D9E5-5781-E455-2936-A2489761896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03" y="4484169"/>
            <a:ext cx="1696048" cy="1696048"/>
          </a:xfrm>
          <a:prstGeom prst="rect">
            <a:avLst/>
          </a:prstGeom>
        </p:spPr>
      </p:pic>
      <p:pic>
        <p:nvPicPr>
          <p:cNvPr id="24" name="Imagem 23" descr="Brinquedo de lego&#10;&#10;O conteúdo gerado por IA pode estar incorreto.">
            <a:extLst>
              <a:ext uri="{FF2B5EF4-FFF2-40B4-BE49-F238E27FC236}">
                <a16:creationId xmlns:a16="http://schemas.microsoft.com/office/drawing/2014/main" id="{3B5C518C-A38B-216E-5BE2-CB942DA4AE8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5914" y="5081662"/>
            <a:ext cx="1114530" cy="111453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08812B15-D2F4-8925-28F5-4DAA1BABCD4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793"/>
          <a:stretch>
            <a:fillRect/>
          </a:stretch>
        </p:blipFill>
        <p:spPr>
          <a:xfrm rot="2132349">
            <a:off x="6272120" y="2013025"/>
            <a:ext cx="1824988" cy="2892857"/>
          </a:xfrm>
          <a:prstGeom prst="rect">
            <a:avLst/>
          </a:prstGeom>
        </p:spPr>
      </p:pic>
      <p:pic>
        <p:nvPicPr>
          <p:cNvPr id="22" name="Gráfico 21">
            <a:extLst>
              <a:ext uri="{FF2B5EF4-FFF2-40B4-BE49-F238E27FC236}">
                <a16:creationId xmlns:a16="http://schemas.microsoft.com/office/drawing/2014/main" id="{CE9BB189-709A-BF54-1A82-1D29F7B87E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4095731">
            <a:off x="4655793" y="3157573"/>
            <a:ext cx="4452647" cy="3591342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965E0898-D898-6C82-4704-FD11C2F2FC4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98"/>
          <a:stretch>
            <a:fillRect/>
          </a:stretch>
        </p:blipFill>
        <p:spPr>
          <a:xfrm rot="5096624">
            <a:off x="7695049" y="4432953"/>
            <a:ext cx="1884142" cy="289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42015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B67A66-AB2C-A7D0-71FE-6952327D98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Esquina de uma rua&#10;&#10;O conteúdo gerado por IA pode estar incorreto.">
            <a:extLst>
              <a:ext uri="{FF2B5EF4-FFF2-40B4-BE49-F238E27FC236}">
                <a16:creationId xmlns:a16="http://schemas.microsoft.com/office/drawing/2014/main" id="{8EBAE999-F322-6CBC-D52E-88DE0B561C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7978" y="-716703"/>
            <a:ext cx="14317369" cy="8042993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CFB0D311-8985-E788-8CCD-73A98F52DB54}"/>
              </a:ext>
            </a:extLst>
          </p:cNvPr>
          <p:cNvSpPr/>
          <p:nvPr/>
        </p:nvSpPr>
        <p:spPr>
          <a:xfrm>
            <a:off x="-2" y="0"/>
            <a:ext cx="12207958" cy="6858000"/>
          </a:xfrm>
          <a:prstGeom prst="rect">
            <a:avLst/>
          </a:prstGeom>
          <a:gradFill>
            <a:gsLst>
              <a:gs pos="0">
                <a:srgbClr val="760000">
                  <a:alpha val="40000"/>
                </a:srgbClr>
              </a:gs>
              <a:gs pos="100000">
                <a:schemeClr val="tx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17" name="!!Agrupar 20">
            <a:extLst>
              <a:ext uri="{FF2B5EF4-FFF2-40B4-BE49-F238E27FC236}">
                <a16:creationId xmlns:a16="http://schemas.microsoft.com/office/drawing/2014/main" id="{BABBD2DB-7167-3B60-8C30-53F82055D86E}"/>
              </a:ext>
            </a:extLst>
          </p:cNvPr>
          <p:cNvGrpSpPr/>
          <p:nvPr/>
        </p:nvGrpSpPr>
        <p:grpSpPr>
          <a:xfrm>
            <a:off x="0" y="2061446"/>
            <a:ext cx="12207956" cy="368298"/>
            <a:chOff x="0" y="2620909"/>
            <a:chExt cx="12207956" cy="368298"/>
          </a:xfrm>
        </p:grpSpPr>
        <p:cxnSp>
          <p:nvCxnSpPr>
            <p:cNvPr id="18" name="Conector reto 17">
              <a:extLst>
                <a:ext uri="{FF2B5EF4-FFF2-40B4-BE49-F238E27FC236}">
                  <a16:creationId xmlns:a16="http://schemas.microsoft.com/office/drawing/2014/main" id="{8FF13FF8-144B-BF1F-188E-0CC8C7D589D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05058"/>
              <a:ext cx="12207956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!!Elipse 14pp">
              <a:extLst>
                <a:ext uri="{FF2B5EF4-FFF2-40B4-BE49-F238E27FC236}">
                  <a16:creationId xmlns:a16="http://schemas.microsoft.com/office/drawing/2014/main" id="{852819F8-B75C-9469-A5D2-41E336B237E1}"/>
                </a:ext>
              </a:extLst>
            </p:cNvPr>
            <p:cNvSpPr/>
            <p:nvPr/>
          </p:nvSpPr>
          <p:spPr>
            <a:xfrm>
              <a:off x="3597037" y="2620909"/>
              <a:ext cx="368298" cy="368298"/>
            </a:xfrm>
            <a:prstGeom prst="ellipse">
              <a:avLst/>
            </a:prstGeom>
            <a:gradFill>
              <a:gsLst>
                <a:gs pos="0">
                  <a:srgbClr val="FF0000">
                    <a:lumMod val="99000"/>
                    <a:lumOff val="1000"/>
                  </a:srgbClr>
                </a:gs>
                <a:gs pos="50000">
                  <a:srgbClr val="C00000"/>
                </a:gs>
                <a:gs pos="100000">
                  <a:srgbClr val="760000"/>
                </a:gs>
              </a:gsLst>
              <a:lin ang="5400000" scaled="0"/>
            </a:gra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20" name="Gráfico 19">
            <a:extLst>
              <a:ext uri="{FF2B5EF4-FFF2-40B4-BE49-F238E27FC236}">
                <a16:creationId xmlns:a16="http://schemas.microsoft.com/office/drawing/2014/main" id="{8C3F5A00-FE56-2FC3-B0E6-085A7E70FD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3879071">
            <a:off x="9878637" y="4544637"/>
            <a:ext cx="4626725" cy="4626725"/>
          </a:xfrm>
          <a:prstGeom prst="rect">
            <a:avLst/>
          </a:prstGeom>
        </p:spPr>
      </p:pic>
      <p:sp>
        <p:nvSpPr>
          <p:cNvPr id="25" name="AutoShape 6" descr="Php Logo PNG Vector (EPS) Free Download">
            <a:extLst>
              <a:ext uri="{FF2B5EF4-FFF2-40B4-BE49-F238E27FC236}">
                <a16:creationId xmlns:a16="http://schemas.microsoft.com/office/drawing/2014/main" id="{1581671B-837C-E535-9D9A-5DBA7FC0F75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322396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6" name="Retângulo: Cantos Arredondados 25">
            <a:extLst>
              <a:ext uri="{FF2B5EF4-FFF2-40B4-BE49-F238E27FC236}">
                <a16:creationId xmlns:a16="http://schemas.microsoft.com/office/drawing/2014/main" id="{5D16CF2E-8028-1ED3-C448-1DD05EBFBFBF}"/>
              </a:ext>
            </a:extLst>
          </p:cNvPr>
          <p:cNvSpPr/>
          <p:nvPr/>
        </p:nvSpPr>
        <p:spPr>
          <a:xfrm>
            <a:off x="4184709" y="1972545"/>
            <a:ext cx="2031997" cy="546099"/>
          </a:xfrm>
          <a:prstGeom prst="roundRect">
            <a:avLst/>
          </a:prstGeom>
          <a:gradFill>
            <a:gsLst>
              <a:gs pos="0">
                <a:srgbClr val="FF0000"/>
              </a:gs>
              <a:gs pos="50000">
                <a:srgbClr val="C00000"/>
              </a:gs>
              <a:gs pos="100000">
                <a:srgbClr val="760000"/>
              </a:gs>
            </a:gsLst>
          </a:gra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02/03/2026</a:t>
            </a:r>
          </a:p>
        </p:txBody>
      </p:sp>
      <p:grpSp>
        <p:nvGrpSpPr>
          <p:cNvPr id="30" name="Agrupar 29">
            <a:extLst>
              <a:ext uri="{FF2B5EF4-FFF2-40B4-BE49-F238E27FC236}">
                <a16:creationId xmlns:a16="http://schemas.microsoft.com/office/drawing/2014/main" id="{307E87A6-7DC5-7855-1183-2F19960971E6}"/>
              </a:ext>
            </a:extLst>
          </p:cNvPr>
          <p:cNvGrpSpPr/>
          <p:nvPr/>
        </p:nvGrpSpPr>
        <p:grpSpPr>
          <a:xfrm>
            <a:off x="0" y="0"/>
            <a:ext cx="12207956" cy="830304"/>
            <a:chOff x="0" y="0"/>
            <a:chExt cx="12207956" cy="830304"/>
          </a:xfrm>
        </p:grpSpPr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9B115A57-A8C3-F068-3153-D9E4C9226A56}"/>
                </a:ext>
              </a:extLst>
            </p:cNvPr>
            <p:cNvSpPr/>
            <p:nvPr/>
          </p:nvSpPr>
          <p:spPr>
            <a:xfrm>
              <a:off x="0" y="0"/>
              <a:ext cx="12207956" cy="830304"/>
            </a:xfrm>
            <a:prstGeom prst="rect">
              <a:avLst/>
            </a:pr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32" name="Gráfico 31">
              <a:extLst>
                <a:ext uri="{FF2B5EF4-FFF2-40B4-BE49-F238E27FC236}">
                  <a16:creationId xmlns:a16="http://schemas.microsoft.com/office/drawing/2014/main" id="{0D72A59B-73E2-067F-65EF-C2B492BB9F7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1180862" y="122418"/>
              <a:ext cx="877657" cy="707886"/>
            </a:xfrm>
            <a:prstGeom prst="rect">
              <a:avLst/>
            </a:prstGeom>
          </p:spPr>
        </p:pic>
        <p:sp>
          <p:nvSpPr>
            <p:cNvPr id="33" name="CaixaDeTexto 32">
              <a:extLst>
                <a:ext uri="{FF2B5EF4-FFF2-40B4-BE49-F238E27FC236}">
                  <a16:creationId xmlns:a16="http://schemas.microsoft.com/office/drawing/2014/main" id="{C8204ADF-172D-314D-0BF4-46617BC7A30F}"/>
                </a:ext>
              </a:extLst>
            </p:cNvPr>
            <p:cNvSpPr txBox="1"/>
            <p:nvPr/>
          </p:nvSpPr>
          <p:spPr>
            <a:xfrm>
              <a:off x="8028675" y="291695"/>
              <a:ext cx="31362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solidFill>
                    <a:schemeClr val="bg1"/>
                  </a:solidFill>
                </a:rPr>
                <a:t>AGENDA E PLANEJAMENTO</a:t>
              </a:r>
            </a:p>
          </p:txBody>
        </p:sp>
        <p:sp>
          <p:nvSpPr>
            <p:cNvPr id="34" name="CaixaDeTexto 33">
              <a:extLst>
                <a:ext uri="{FF2B5EF4-FFF2-40B4-BE49-F238E27FC236}">
                  <a16:creationId xmlns:a16="http://schemas.microsoft.com/office/drawing/2014/main" id="{E1C23DD7-CCE7-58AA-7CE4-3023BD526B12}"/>
                </a:ext>
              </a:extLst>
            </p:cNvPr>
            <p:cNvSpPr txBox="1"/>
            <p:nvPr/>
          </p:nvSpPr>
          <p:spPr>
            <a:xfrm>
              <a:off x="64093" y="252758"/>
              <a:ext cx="3504709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pt-BR" sz="2000" spc="600" dirty="0">
                  <a:solidFill>
                    <a:schemeClr val="bg1"/>
                  </a:solidFill>
                  <a:latin typeface="Candara" panose="020E0502030303020204" pitchFamily="34" charset="0"/>
                </a:rPr>
                <a:t>PROJETO ARANHA</a:t>
              </a:r>
            </a:p>
          </p:txBody>
        </p:sp>
      </p:grp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054BBF31-9027-D883-24D5-F9420A08CF6C}"/>
              </a:ext>
            </a:extLst>
          </p:cNvPr>
          <p:cNvSpPr txBox="1"/>
          <p:nvPr/>
        </p:nvSpPr>
        <p:spPr>
          <a:xfrm>
            <a:off x="734006" y="2703163"/>
            <a:ext cx="56015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600" i="1" dirty="0">
                <a:solidFill>
                  <a:schemeClr val="bg1"/>
                </a:solidFill>
                <a:latin typeface="Candara" panose="020E0502030303020204" pitchFamily="34" charset="0"/>
              </a:rPr>
              <a:t>Pronto para ser mostrado ao mundo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032769D5-FD7C-1FFA-6787-599F5A23386B}"/>
              </a:ext>
            </a:extLst>
          </p:cNvPr>
          <p:cNvSpPr txBox="1"/>
          <p:nvPr/>
        </p:nvSpPr>
        <p:spPr>
          <a:xfrm>
            <a:off x="-4" y="779577"/>
            <a:ext cx="122079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dirty="0">
                <a:solidFill>
                  <a:schemeClr val="bg1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Sistema BIG American de qualidade</a:t>
            </a:r>
          </a:p>
        </p:txBody>
      </p:sp>
      <p:pic>
        <p:nvPicPr>
          <p:cNvPr id="37" name="Imagem 36" descr="Brinquedo de lego&#10;&#10;O conteúdo gerado por IA pode estar incorreto.">
            <a:extLst>
              <a:ext uri="{FF2B5EF4-FFF2-40B4-BE49-F238E27FC236}">
                <a16:creationId xmlns:a16="http://schemas.microsoft.com/office/drawing/2014/main" id="{7E0C63DA-2FD4-34A0-4742-E5E97BE5FE7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03" y="4484169"/>
            <a:ext cx="1696048" cy="1696048"/>
          </a:xfrm>
          <a:prstGeom prst="rect">
            <a:avLst/>
          </a:prstGeom>
        </p:spPr>
      </p:pic>
      <p:pic>
        <p:nvPicPr>
          <p:cNvPr id="38" name="Imagem 37" descr="Brinquedo de lego&#10;&#10;O conteúdo gerado por IA pode estar incorreto.">
            <a:extLst>
              <a:ext uri="{FF2B5EF4-FFF2-40B4-BE49-F238E27FC236}">
                <a16:creationId xmlns:a16="http://schemas.microsoft.com/office/drawing/2014/main" id="{85AAD84B-87F7-C8D4-5924-D956D70E694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5914" y="5081662"/>
            <a:ext cx="1114530" cy="1114530"/>
          </a:xfrm>
          <a:prstGeom prst="rect">
            <a:avLst/>
          </a:prstGeom>
        </p:spPr>
      </p:pic>
      <p:pic>
        <p:nvPicPr>
          <p:cNvPr id="39" name="Imagem 38">
            <a:extLst>
              <a:ext uri="{FF2B5EF4-FFF2-40B4-BE49-F238E27FC236}">
                <a16:creationId xmlns:a16="http://schemas.microsoft.com/office/drawing/2014/main" id="{64BF9B7A-0F54-12E6-FD51-C099BE01F2E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793"/>
          <a:stretch>
            <a:fillRect/>
          </a:stretch>
        </p:blipFill>
        <p:spPr>
          <a:xfrm rot="2132349">
            <a:off x="6272119" y="7376140"/>
            <a:ext cx="1824988" cy="2892857"/>
          </a:xfrm>
          <a:prstGeom prst="rect">
            <a:avLst/>
          </a:prstGeom>
        </p:spPr>
      </p:pic>
      <p:pic>
        <p:nvPicPr>
          <p:cNvPr id="40" name="Gráfico 39">
            <a:extLst>
              <a:ext uri="{FF2B5EF4-FFF2-40B4-BE49-F238E27FC236}">
                <a16:creationId xmlns:a16="http://schemas.microsoft.com/office/drawing/2014/main" id="{89021FE7-8C45-C63A-B6D6-7662008C32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16706" y="3107210"/>
            <a:ext cx="3582080" cy="2889175"/>
          </a:xfrm>
          <a:prstGeom prst="rect">
            <a:avLst/>
          </a:prstGeom>
        </p:spPr>
      </p:pic>
      <p:pic>
        <p:nvPicPr>
          <p:cNvPr id="41" name="Imagem 40">
            <a:extLst>
              <a:ext uri="{FF2B5EF4-FFF2-40B4-BE49-F238E27FC236}">
                <a16:creationId xmlns:a16="http://schemas.microsoft.com/office/drawing/2014/main" id="{637AE03A-FCE1-7641-EEF6-C83C62D24F2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98"/>
          <a:stretch>
            <a:fillRect/>
          </a:stretch>
        </p:blipFill>
        <p:spPr>
          <a:xfrm rot="5096624">
            <a:off x="7695049" y="11089859"/>
            <a:ext cx="1884142" cy="2892857"/>
          </a:xfrm>
          <a:prstGeom prst="rect">
            <a:avLst/>
          </a:prstGeom>
        </p:spPr>
      </p:pic>
      <p:sp>
        <p:nvSpPr>
          <p:cNvPr id="42" name="CaixaDeTexto 41">
            <a:extLst>
              <a:ext uri="{FF2B5EF4-FFF2-40B4-BE49-F238E27FC236}">
                <a16:creationId xmlns:a16="http://schemas.microsoft.com/office/drawing/2014/main" id="{79B37008-406B-0CB7-FF0E-FCCF01DE04BF}"/>
              </a:ext>
            </a:extLst>
          </p:cNvPr>
          <p:cNvSpPr txBox="1"/>
          <p:nvPr/>
        </p:nvSpPr>
        <p:spPr>
          <a:xfrm>
            <a:off x="-1445692" y="636371"/>
            <a:ext cx="103510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600" dirty="0">
                <a:solidFill>
                  <a:schemeClr val="bg1"/>
                </a:solidFill>
              </a:rPr>
              <a:t>F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A5D6F0CD-C3C1-04C5-9AE7-5E3FF6A64B89}"/>
              </a:ext>
            </a:extLst>
          </p:cNvPr>
          <p:cNvSpPr txBox="1"/>
          <p:nvPr/>
        </p:nvSpPr>
        <p:spPr>
          <a:xfrm>
            <a:off x="12725417" y="635425"/>
            <a:ext cx="194028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600" dirty="0">
                <a:solidFill>
                  <a:schemeClr val="bg1"/>
                </a:solidFill>
              </a:rPr>
              <a:t>M</a:t>
            </a: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A890EDB0-6DAA-A7C1-B455-5EAA985CCD23}"/>
              </a:ext>
            </a:extLst>
          </p:cNvPr>
          <p:cNvSpPr txBox="1"/>
          <p:nvPr/>
        </p:nvSpPr>
        <p:spPr>
          <a:xfrm>
            <a:off x="7620470" y="2571684"/>
            <a:ext cx="774551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600" dirty="0">
                <a:solidFill>
                  <a:schemeClr val="bg1"/>
                </a:solidFill>
              </a:rPr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61436599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854FD4-5011-3C05-BB05-C13A4496C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Esquina de uma rua&#10;&#10;O conteúdo gerado por IA pode estar incorreto.">
            <a:extLst>
              <a:ext uri="{FF2B5EF4-FFF2-40B4-BE49-F238E27FC236}">
                <a16:creationId xmlns:a16="http://schemas.microsoft.com/office/drawing/2014/main" id="{AC9F871E-0531-CBDC-D73A-E57FD5D250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4685"/>
            <a:ext cx="12207958" cy="6858000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00857552-6AB6-B776-EDFF-64FE5231E810}"/>
              </a:ext>
            </a:extLst>
          </p:cNvPr>
          <p:cNvSpPr/>
          <p:nvPr/>
        </p:nvSpPr>
        <p:spPr>
          <a:xfrm>
            <a:off x="-2" y="0"/>
            <a:ext cx="12207958" cy="6858000"/>
          </a:xfrm>
          <a:prstGeom prst="rect">
            <a:avLst/>
          </a:prstGeom>
          <a:gradFill>
            <a:gsLst>
              <a:gs pos="0">
                <a:srgbClr val="760000">
                  <a:alpha val="40000"/>
                </a:srgbClr>
              </a:gs>
              <a:gs pos="100000">
                <a:schemeClr val="tx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17" name="!!Agrupar 20">
            <a:extLst>
              <a:ext uri="{FF2B5EF4-FFF2-40B4-BE49-F238E27FC236}">
                <a16:creationId xmlns:a16="http://schemas.microsoft.com/office/drawing/2014/main" id="{22A3B442-9A25-3253-F55F-4E51166E7E34}"/>
              </a:ext>
            </a:extLst>
          </p:cNvPr>
          <p:cNvGrpSpPr/>
          <p:nvPr/>
        </p:nvGrpSpPr>
        <p:grpSpPr>
          <a:xfrm rot="16200000">
            <a:off x="-63443" y="-1741013"/>
            <a:ext cx="12207956" cy="368298"/>
            <a:chOff x="0" y="2620909"/>
            <a:chExt cx="12207956" cy="368298"/>
          </a:xfrm>
        </p:grpSpPr>
        <p:cxnSp>
          <p:nvCxnSpPr>
            <p:cNvPr id="18" name="Conector reto 17">
              <a:extLst>
                <a:ext uri="{FF2B5EF4-FFF2-40B4-BE49-F238E27FC236}">
                  <a16:creationId xmlns:a16="http://schemas.microsoft.com/office/drawing/2014/main" id="{4A130501-EEAE-09E6-C5FF-BE425DF559E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05058"/>
              <a:ext cx="12207956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!!Elipse 14pp">
              <a:extLst>
                <a:ext uri="{FF2B5EF4-FFF2-40B4-BE49-F238E27FC236}">
                  <a16:creationId xmlns:a16="http://schemas.microsoft.com/office/drawing/2014/main" id="{82C67CF6-4DEB-435D-A480-83442F394FF6}"/>
                </a:ext>
              </a:extLst>
            </p:cNvPr>
            <p:cNvSpPr/>
            <p:nvPr/>
          </p:nvSpPr>
          <p:spPr>
            <a:xfrm>
              <a:off x="3597037" y="2620909"/>
              <a:ext cx="368298" cy="368298"/>
            </a:xfrm>
            <a:prstGeom prst="ellipse">
              <a:avLst/>
            </a:prstGeom>
            <a:gradFill>
              <a:gsLst>
                <a:gs pos="0">
                  <a:srgbClr val="FF0000">
                    <a:lumMod val="99000"/>
                    <a:lumOff val="1000"/>
                  </a:srgbClr>
                </a:gs>
                <a:gs pos="50000">
                  <a:srgbClr val="C00000"/>
                </a:gs>
                <a:gs pos="100000">
                  <a:srgbClr val="760000"/>
                </a:gs>
              </a:gsLst>
              <a:lin ang="5400000" scaled="0"/>
            </a:gra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20" name="Gráfico 19">
            <a:extLst>
              <a:ext uri="{FF2B5EF4-FFF2-40B4-BE49-F238E27FC236}">
                <a16:creationId xmlns:a16="http://schemas.microsoft.com/office/drawing/2014/main" id="{D6329C24-7843-9362-6E6D-77F332245E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4447833">
            <a:off x="9878637" y="4544637"/>
            <a:ext cx="4626725" cy="4626725"/>
          </a:xfrm>
          <a:prstGeom prst="rect">
            <a:avLst/>
          </a:prstGeom>
        </p:spPr>
      </p:pic>
      <p:sp>
        <p:nvSpPr>
          <p:cNvPr id="25" name="AutoShape 6" descr="Php Logo PNG Vector (EPS) Free Download">
            <a:extLst>
              <a:ext uri="{FF2B5EF4-FFF2-40B4-BE49-F238E27FC236}">
                <a16:creationId xmlns:a16="http://schemas.microsoft.com/office/drawing/2014/main" id="{74953713-8D7F-171A-160E-AEE98FE0F89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322396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grpSp>
        <p:nvGrpSpPr>
          <p:cNvPr id="30" name="Agrupar 29">
            <a:extLst>
              <a:ext uri="{FF2B5EF4-FFF2-40B4-BE49-F238E27FC236}">
                <a16:creationId xmlns:a16="http://schemas.microsoft.com/office/drawing/2014/main" id="{0DDF62D1-3922-F658-0FC5-18847A3F456F}"/>
              </a:ext>
            </a:extLst>
          </p:cNvPr>
          <p:cNvGrpSpPr/>
          <p:nvPr/>
        </p:nvGrpSpPr>
        <p:grpSpPr>
          <a:xfrm>
            <a:off x="0" y="0"/>
            <a:ext cx="12207956" cy="830304"/>
            <a:chOff x="0" y="0"/>
            <a:chExt cx="12207956" cy="830304"/>
          </a:xfrm>
        </p:grpSpPr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27C87692-49F3-8203-D7A6-A0AB1F637131}"/>
                </a:ext>
              </a:extLst>
            </p:cNvPr>
            <p:cNvSpPr/>
            <p:nvPr/>
          </p:nvSpPr>
          <p:spPr>
            <a:xfrm>
              <a:off x="0" y="0"/>
              <a:ext cx="12207956" cy="830304"/>
            </a:xfrm>
            <a:prstGeom prst="rect">
              <a:avLst/>
            </a:pr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32" name="Gráfico 31">
              <a:extLst>
                <a:ext uri="{FF2B5EF4-FFF2-40B4-BE49-F238E27FC236}">
                  <a16:creationId xmlns:a16="http://schemas.microsoft.com/office/drawing/2014/main" id="{3AF27899-C730-3101-7AC7-4E6814FA3E9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1180862" y="122418"/>
              <a:ext cx="877657" cy="707886"/>
            </a:xfrm>
            <a:prstGeom prst="rect">
              <a:avLst/>
            </a:prstGeom>
          </p:spPr>
        </p:pic>
        <p:sp>
          <p:nvSpPr>
            <p:cNvPr id="33" name="CaixaDeTexto 32">
              <a:extLst>
                <a:ext uri="{FF2B5EF4-FFF2-40B4-BE49-F238E27FC236}">
                  <a16:creationId xmlns:a16="http://schemas.microsoft.com/office/drawing/2014/main" id="{29F55ACE-AC56-6E5F-7641-6910F0F63E4C}"/>
                </a:ext>
              </a:extLst>
            </p:cNvPr>
            <p:cNvSpPr txBox="1"/>
            <p:nvPr/>
          </p:nvSpPr>
          <p:spPr>
            <a:xfrm>
              <a:off x="8028675" y="291695"/>
              <a:ext cx="31362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solidFill>
                    <a:schemeClr val="bg1"/>
                  </a:solidFill>
                </a:rPr>
                <a:t>AGENDA E PLANEJAMENTO</a:t>
              </a:r>
            </a:p>
          </p:txBody>
        </p:sp>
        <p:sp>
          <p:nvSpPr>
            <p:cNvPr id="34" name="CaixaDeTexto 33">
              <a:extLst>
                <a:ext uri="{FF2B5EF4-FFF2-40B4-BE49-F238E27FC236}">
                  <a16:creationId xmlns:a16="http://schemas.microsoft.com/office/drawing/2014/main" id="{D78E547C-DB03-1868-4EF9-7B11789D1C24}"/>
                </a:ext>
              </a:extLst>
            </p:cNvPr>
            <p:cNvSpPr txBox="1"/>
            <p:nvPr/>
          </p:nvSpPr>
          <p:spPr>
            <a:xfrm>
              <a:off x="64093" y="252758"/>
              <a:ext cx="3504709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pt-BR" sz="2000" spc="600" dirty="0">
                  <a:solidFill>
                    <a:schemeClr val="bg1"/>
                  </a:solidFill>
                  <a:latin typeface="Candara" panose="020E0502030303020204" pitchFamily="34" charset="0"/>
                </a:rPr>
                <a:t>PROJETO ARANHA</a:t>
              </a:r>
            </a:p>
          </p:txBody>
        </p:sp>
      </p:grpSp>
      <p:pic>
        <p:nvPicPr>
          <p:cNvPr id="37" name="Imagem 36" descr="Brinquedo de lego&#10;&#10;O conteúdo gerado por IA pode estar incorreto.">
            <a:extLst>
              <a:ext uri="{FF2B5EF4-FFF2-40B4-BE49-F238E27FC236}">
                <a16:creationId xmlns:a16="http://schemas.microsoft.com/office/drawing/2014/main" id="{276EC066-2F18-9939-59B1-DF69943B67E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018" y="7040465"/>
            <a:ext cx="1696048" cy="1696048"/>
          </a:xfrm>
          <a:prstGeom prst="rect">
            <a:avLst/>
          </a:prstGeom>
        </p:spPr>
      </p:pic>
      <p:pic>
        <p:nvPicPr>
          <p:cNvPr id="38" name="Imagem 37" descr="Brinquedo de lego&#10;&#10;O conteúdo gerado por IA pode estar incorreto.">
            <a:extLst>
              <a:ext uri="{FF2B5EF4-FFF2-40B4-BE49-F238E27FC236}">
                <a16:creationId xmlns:a16="http://schemas.microsoft.com/office/drawing/2014/main" id="{B96DB035-70C5-3CC6-EBE9-751C3DD0ED5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2229" y="7644584"/>
            <a:ext cx="1114530" cy="1114530"/>
          </a:xfrm>
          <a:prstGeom prst="rect">
            <a:avLst/>
          </a:prstGeom>
        </p:spPr>
      </p:pic>
      <p:pic>
        <p:nvPicPr>
          <p:cNvPr id="40" name="Gráfico 39">
            <a:extLst>
              <a:ext uri="{FF2B5EF4-FFF2-40B4-BE49-F238E27FC236}">
                <a16:creationId xmlns:a16="http://schemas.microsoft.com/office/drawing/2014/main" id="{53F8D297-E476-63C2-9F18-79264839E3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7606" y="2540001"/>
            <a:ext cx="4485856" cy="3618128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FD8A00B7-E9D8-BB21-B7B4-948EEFD301F3}"/>
              </a:ext>
            </a:extLst>
          </p:cNvPr>
          <p:cNvSpPr txBox="1"/>
          <p:nvPr/>
        </p:nvSpPr>
        <p:spPr>
          <a:xfrm>
            <a:off x="4702174" y="636371"/>
            <a:ext cx="103510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600" dirty="0">
                <a:solidFill>
                  <a:schemeClr val="bg1"/>
                </a:solidFill>
              </a:rPr>
              <a:t>F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8B10C5A-2490-3818-76E2-8A770DF13BF2}"/>
              </a:ext>
            </a:extLst>
          </p:cNvPr>
          <p:cNvSpPr txBox="1"/>
          <p:nvPr/>
        </p:nvSpPr>
        <p:spPr>
          <a:xfrm>
            <a:off x="6176866" y="635425"/>
            <a:ext cx="194028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600" dirty="0">
                <a:solidFill>
                  <a:schemeClr val="bg1"/>
                </a:solidFill>
              </a:rPr>
              <a:t>M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6AC6CFE-19A7-FDA7-DED7-AD181A343773}"/>
              </a:ext>
            </a:extLst>
          </p:cNvPr>
          <p:cNvSpPr txBox="1"/>
          <p:nvPr/>
        </p:nvSpPr>
        <p:spPr>
          <a:xfrm>
            <a:off x="5653258" y="625037"/>
            <a:ext cx="774551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600" dirty="0">
                <a:solidFill>
                  <a:schemeClr val="bg1"/>
                </a:solidFill>
              </a:rPr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290531523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829</TotalTime>
  <Words>1205</Words>
  <Application>Microsoft Office PowerPoint</Application>
  <PresentationFormat>Widescreen</PresentationFormat>
  <Paragraphs>234</Paragraphs>
  <Slides>23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9" baseType="lpstr">
      <vt:lpstr>Microsoft YaHei UI Light</vt:lpstr>
      <vt:lpstr>Aptos</vt:lpstr>
      <vt:lpstr>Aptos Display</vt:lpstr>
      <vt:lpstr>Arial</vt:lpstr>
      <vt:lpstr>Candara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Marketing</dc:creator>
  <cp:lastModifiedBy>Marketing</cp:lastModifiedBy>
  <cp:revision>116</cp:revision>
  <dcterms:created xsi:type="dcterms:W3CDTF">2025-12-03T12:02:20Z</dcterms:created>
  <dcterms:modified xsi:type="dcterms:W3CDTF">2025-12-04T19:25:25Z</dcterms:modified>
</cp:coreProperties>
</file>